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42"/>
  </p:notesMasterIdLst>
  <p:handoutMasterIdLst>
    <p:handoutMasterId r:id="rId43"/>
  </p:handoutMasterIdLst>
  <p:sldIdLst>
    <p:sldId id="256" r:id="rId3"/>
    <p:sldId id="380" r:id="rId4"/>
    <p:sldId id="373" r:id="rId5"/>
    <p:sldId id="487" r:id="rId6"/>
    <p:sldId id="474" r:id="rId7"/>
    <p:sldId id="459" r:id="rId8"/>
    <p:sldId id="465" r:id="rId9"/>
    <p:sldId id="477" r:id="rId10"/>
    <p:sldId id="478" r:id="rId11"/>
    <p:sldId id="445" r:id="rId12"/>
    <p:sldId id="479" r:id="rId13"/>
    <p:sldId id="480" r:id="rId14"/>
    <p:sldId id="475" r:id="rId15"/>
    <p:sldId id="455" r:id="rId16"/>
    <p:sldId id="463" r:id="rId17"/>
    <p:sldId id="494" r:id="rId18"/>
    <p:sldId id="488" r:id="rId19"/>
    <p:sldId id="467" r:id="rId20"/>
    <p:sldId id="468" r:id="rId21"/>
    <p:sldId id="473" r:id="rId22"/>
    <p:sldId id="500" r:id="rId23"/>
    <p:sldId id="486" r:id="rId24"/>
    <p:sldId id="347" r:id="rId25"/>
    <p:sldId id="348" r:id="rId26"/>
    <p:sldId id="493" r:id="rId27"/>
    <p:sldId id="492" r:id="rId28"/>
    <p:sldId id="456" r:id="rId29"/>
    <p:sldId id="489" r:id="rId30"/>
    <p:sldId id="490" r:id="rId31"/>
    <p:sldId id="457" r:id="rId32"/>
    <p:sldId id="499" r:id="rId33"/>
    <p:sldId id="498" r:id="rId34"/>
    <p:sldId id="472" r:id="rId35"/>
    <p:sldId id="461" r:id="rId36"/>
    <p:sldId id="462" r:id="rId37"/>
    <p:sldId id="482" r:id="rId38"/>
    <p:sldId id="481" r:id="rId39"/>
    <p:sldId id="483" r:id="rId40"/>
    <p:sldId id="48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napToGrid="0">
      <p:cViewPr varScale="1">
        <p:scale>
          <a:sx n="121" d="100"/>
          <a:sy n="121" d="100"/>
        </p:scale>
        <p:origin x="176" y="240"/>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C5000C-28BF-D541-B737-8E6981318069}" type="datetime1">
              <a:rPr lang="en-US" smtClean="0"/>
              <a:t>11/13/19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72B37-A39D-4041-B2DC-C0395305EC45}" type="datetime1">
              <a:rPr lang="en-US" smtClean="0"/>
              <a:t>11/13/19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09F56B76-CDEA-424B-80F1-C1997B991C88}" type="datetime1">
              <a:rPr lang="en-US" smtClean="0"/>
              <a:t>11/13/19</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272540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E251E9-812E-4854-B6DD-3E1C329A13AA}" type="slidenum">
              <a:rPr lang="en-GB" smtClean="0"/>
              <a:t>22</a:t>
            </a:fld>
            <a:endParaRPr lang="en-GB"/>
          </a:p>
        </p:txBody>
      </p:sp>
    </p:spTree>
    <p:extLst>
      <p:ext uri="{BB962C8B-B14F-4D97-AF65-F5344CB8AC3E}">
        <p14:creationId xmlns:p14="http://schemas.microsoft.com/office/powerpoint/2010/main" val="384742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A20667-D9FC-6F44-A24C-51A8F7FD7430}" type="datetime1">
              <a:rPr lang="en-US" smtClean="0"/>
              <a:t>11/13/19</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2F0280-8E88-F342-B14E-078BC360F587}" type="datetime1">
              <a:rPr lang="en-US" smtClean="0"/>
              <a:t>11/13/19</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3EB362-3AFD-164F-A539-596B39F20311}" type="datetime1">
              <a:rPr lang="en-US" smtClean="0"/>
              <a:t>11/13/19</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E68AB96-38F9-8246-8954-416E3E69D260}" type="datetime1">
              <a:rPr lang="en-US" smtClean="0"/>
              <a:t>11/13/19</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FFCDA3F-39C6-4B49-9F06-6F6831FB3F25}" type="datetime1">
              <a:rPr lang="en-US" smtClean="0"/>
              <a:t>11/13/19</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675461-8F87-1646-8FA0-449DEDBC3D8A}" type="datetime1">
              <a:rPr lang="en-US" smtClean="0"/>
              <a:t>11/13/19</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7000918-1966-3A46-8AC2-7C408C006770}" type="datetime1">
              <a:rPr lang="en-US" smtClean="0"/>
              <a:t>11/13/19</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B172054-5491-3343-9B4A-AAA6C0F3E008}" type="datetime1">
              <a:rPr lang="en-US" smtClean="0"/>
              <a:t>11/13/19</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6C73321-E283-DB45-9753-450AA8823F32}" type="datetime1">
              <a:rPr lang="en-US" smtClean="0"/>
              <a:t>11/13/19</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76D61C-C785-A64C-BA09-98D15173F469}" type="datetime1">
              <a:rPr lang="en-US" smtClean="0"/>
              <a:t>11/13/19</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C58C91-CE15-A042-A801-622C9B4BF38A}" type="datetime1">
              <a:rPr lang="en-US" smtClean="0"/>
              <a:t>11/13/19</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C515D8-DD7C-6D4E-9B89-C6837463DF81}" type="datetime1">
              <a:rPr lang="en-US" smtClean="0"/>
              <a:t>11/13/19</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US" dirty="0"/>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B6185-F38E-A945-9E00-08BDE73D6334}" type="datetime1">
              <a:rPr lang="en-US" smtClean="0"/>
              <a:t>11/13/19</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AD56BA8-9C79-C440-975D-5C61760CA372}" type="datetime1">
              <a:rPr lang="en-US" smtClean="0"/>
              <a:t>11/13/19</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F0BE2DD-C08B-2F43-BC5C-1816D3EE8943}" type="datetime1">
              <a:rPr lang="en-US" smtClean="0"/>
              <a:t>11/13/19</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D89EEB-F30D-B742-A5E0-99A71EA7FBB2}" type="datetime1">
              <a:rPr lang="en-US" smtClean="0"/>
              <a:t>11/13/19</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072F84-004A-0F46-8A53-A07B38D038B3}" type="datetime1">
              <a:rPr lang="en-US" smtClean="0"/>
              <a:t>11/13/19</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5B91CE-099C-D448-972F-94BB6F3B06A2}" type="datetime1">
              <a:rPr lang="en-US" smtClean="0"/>
              <a:t>11/13/19</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BFB744-DB85-D047-AA8F-668E08AB455D}" type="datetime1">
              <a:rPr lang="en-US" smtClean="0"/>
              <a:t>11/13/19</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D315A6-5DC0-E84E-AB00-24A247E283C4}" type="datetime1">
              <a:rPr lang="en-US" smtClean="0"/>
              <a:t>11/13/19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278086" y="87284"/>
            <a:ext cx="7727196" cy="6217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5B2C85E-0BC4-974F-843F-AD5D29A55D05}" type="datetime1">
              <a:rPr lang="en-US" smtClean="0"/>
              <a:t>11/13/19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D4FAA3C-7902-D04E-9030-31654B9B55FE}" type="datetime1">
              <a:rPr lang="en-US" smtClean="0"/>
              <a:t>11/13/19</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1A37B40-17A6-1341-944A-945498622138}" type="datetime1">
              <a:rPr lang="en-US" smtClean="0"/>
              <a:t>11/13/19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864037-941E-6841-BFA1-DD4BD6612462}" type="datetime1">
              <a:rPr lang="en-US" smtClean="0"/>
              <a:t>11/13/19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1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7.xml"/><Relationship Id="rId4" Type="http://schemas.openxmlformats.org/officeDocument/2006/relationships/image" Target="../media/image62.emf"/></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6.emf"/><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image" Target="../media/image68.emf"/><Relationship Id="rId1" Type="http://schemas.openxmlformats.org/officeDocument/2006/relationships/slideLayout" Target="../slideLayouts/slideLayout7.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3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32.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image" Target="../media/image77.emf"/><Relationship Id="rId1" Type="http://schemas.openxmlformats.org/officeDocument/2006/relationships/slideLayout" Target="../slideLayouts/slideLayout7.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image" Target="../media/image83.emf"/><Relationship Id="rId1" Type="http://schemas.openxmlformats.org/officeDocument/2006/relationships/slideLayout" Target="../slideLayouts/slideLayout7.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3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7.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36.xml.rels><?xml version="1.0" encoding="UTF-8" standalone="yes"?>
<Relationships xmlns="http://schemas.openxmlformats.org/package/2006/relationships"><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Layout" Target="../slideLayouts/slideLayout7.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3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7.xml"/><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emf"/></Relationships>
</file>

<file path=ppt/slides/_rels/slide38.xml.rels><?xml version="1.0" encoding="UTF-8" standalone="yes"?>
<Relationships xmlns="http://schemas.openxmlformats.org/package/2006/relationships"><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7.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3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7.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05114"/>
            <a:ext cx="10058400" cy="3023886"/>
          </a:xfrm>
        </p:spPr>
        <p:txBody>
          <a:bodyPr anchor="t">
            <a:noAutofit/>
          </a:bodyPr>
          <a:lstStyle/>
          <a:p>
            <a:pPr algn="ctr"/>
            <a:r>
              <a:rPr lang="en-US" sz="4400" dirty="0"/>
              <a:t>Measurement of differential production cross section for high-</a:t>
            </a:r>
            <a:r>
              <a:rPr lang="en-US" sz="4400" dirty="0" err="1"/>
              <a:t>pT</a:t>
            </a:r>
            <a:r>
              <a:rPr lang="en-US" sz="4400" dirty="0"/>
              <a:t> top quarks in the all hadronic channel </a:t>
            </a:r>
            <a:br>
              <a:rPr lang="en-US" sz="4400" dirty="0"/>
            </a:br>
            <a:br>
              <a:rPr lang="en-US" sz="4400" dirty="0"/>
            </a:br>
            <a:r>
              <a:rPr lang="en-US" sz="4400" dirty="0"/>
              <a:t>Top </a:t>
            </a:r>
            <a:r>
              <a:rPr lang="en-US" sz="4400" dirty="0" err="1"/>
              <a:t>ttX</a:t>
            </a:r>
            <a:r>
              <a:rPr lang="en-US" sz="4400" dirty="0"/>
              <a:t> meeting</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240971" y="3985114"/>
            <a:ext cx="9914709" cy="369332"/>
          </a:xfrm>
          <a:prstGeom prst="rect">
            <a:avLst/>
          </a:prstGeom>
          <a:noFill/>
        </p:spPr>
        <p:txBody>
          <a:bodyPr wrap="square" rtlCol="0">
            <a:spAutoFit/>
          </a:bodyPr>
          <a:lstStyle/>
          <a:p>
            <a:pPr algn="ctr"/>
            <a:r>
              <a:rPr lang="en-US" u="sng" dirty="0"/>
              <a:t>G. </a:t>
            </a:r>
            <a:r>
              <a:rPr lang="en-US" u="sng" dirty="0" err="1"/>
              <a:t>Bakas</a:t>
            </a:r>
            <a:r>
              <a:rPr lang="en-US" dirty="0"/>
              <a:t>, K. </a:t>
            </a:r>
            <a:r>
              <a:rPr lang="en-US" dirty="0" err="1"/>
              <a:t>Kousouris</a:t>
            </a:r>
            <a:r>
              <a:rPr lang="en-US" dirty="0"/>
              <a:t>, I. </a:t>
            </a:r>
            <a:r>
              <a:rPr lang="en-US" dirty="0" err="1"/>
              <a:t>Papakrivopoulos</a:t>
            </a:r>
            <a:r>
              <a:rPr lang="en-US" dirty="0"/>
              <a:t>, G. </a:t>
            </a:r>
            <a:r>
              <a:rPr lang="en-US" dirty="0" err="1"/>
              <a:t>Tsipolitis</a:t>
            </a:r>
            <a:endParaRPr lang="en-US" dirty="0"/>
          </a:p>
        </p:txBody>
      </p:sp>
    </p:spTree>
    <p:extLst>
      <p:ext uri="{BB962C8B-B14F-4D97-AF65-F5344CB8AC3E}">
        <p14:creationId xmlns:p14="http://schemas.microsoft.com/office/powerpoint/2010/main" val="237678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a:t>
            </a:r>
            <a:r>
              <a:rPr lang="en-US" sz="2800" u="sng" dirty="0"/>
              <a:t>jetPt0</a:t>
            </a:r>
          </a:p>
          <a:p>
            <a:endParaRPr lang="en-US" sz="2800" u="sng" dirty="0"/>
          </a:p>
          <a:p>
            <a:endParaRPr lang="en-US" sz="2800" u="sng" dirty="0"/>
          </a:p>
        </p:txBody>
      </p:sp>
      <p:sp>
        <p:nvSpPr>
          <p:cNvPr id="14" name="TextBox 13"/>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5" name="TextBox 14"/>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6" name="TextBox 15"/>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18" name="Picture 17">
            <a:extLst>
              <a:ext uri="{FF2B5EF4-FFF2-40B4-BE49-F238E27FC236}">
                <a16:creationId xmlns:a16="http://schemas.microsoft.com/office/drawing/2014/main" id="{F083A01C-6BBE-FA49-98D3-60E37D17A973}"/>
              </a:ext>
            </a:extLst>
          </p:cNvPr>
          <p:cNvPicPr>
            <a:picLocks noChangeAspect="1"/>
          </p:cNvPicPr>
          <p:nvPr/>
        </p:nvPicPr>
        <p:blipFill>
          <a:blip r:embed="rId2"/>
          <a:stretch>
            <a:fillRect/>
          </a:stretch>
        </p:blipFill>
        <p:spPr>
          <a:xfrm>
            <a:off x="4008954" y="1468970"/>
            <a:ext cx="3989070" cy="3280410"/>
          </a:xfrm>
          <a:prstGeom prst="rect">
            <a:avLst/>
          </a:prstGeom>
        </p:spPr>
      </p:pic>
      <p:pic>
        <p:nvPicPr>
          <p:cNvPr id="19" name="Picture 18">
            <a:extLst>
              <a:ext uri="{FF2B5EF4-FFF2-40B4-BE49-F238E27FC236}">
                <a16:creationId xmlns:a16="http://schemas.microsoft.com/office/drawing/2014/main" id="{C6A11016-6F4F-7F4F-A3DE-3F59F96B9537}"/>
              </a:ext>
            </a:extLst>
          </p:cNvPr>
          <p:cNvPicPr>
            <a:picLocks noChangeAspect="1"/>
          </p:cNvPicPr>
          <p:nvPr/>
        </p:nvPicPr>
        <p:blipFill>
          <a:blip r:embed="rId3"/>
          <a:stretch>
            <a:fillRect/>
          </a:stretch>
        </p:blipFill>
        <p:spPr>
          <a:xfrm>
            <a:off x="8134812" y="1468970"/>
            <a:ext cx="3989070" cy="3280410"/>
          </a:xfrm>
          <a:prstGeom prst="rect">
            <a:avLst/>
          </a:prstGeom>
        </p:spPr>
      </p:pic>
      <p:pic>
        <p:nvPicPr>
          <p:cNvPr id="4" name="Picture 3">
            <a:extLst>
              <a:ext uri="{FF2B5EF4-FFF2-40B4-BE49-F238E27FC236}">
                <a16:creationId xmlns:a16="http://schemas.microsoft.com/office/drawing/2014/main" id="{2D5BEB2A-2E29-DB4E-BC76-3A1AC8161AFF}"/>
              </a:ext>
            </a:extLst>
          </p:cNvPr>
          <p:cNvPicPr>
            <a:picLocks noChangeAspect="1"/>
          </p:cNvPicPr>
          <p:nvPr/>
        </p:nvPicPr>
        <p:blipFill>
          <a:blip r:embed="rId4"/>
          <a:stretch>
            <a:fillRect/>
          </a:stretch>
        </p:blipFill>
        <p:spPr>
          <a:xfrm>
            <a:off x="19884" y="1468970"/>
            <a:ext cx="3989070" cy="3280410"/>
          </a:xfrm>
          <a:prstGeom prst="rect">
            <a:avLst/>
          </a:prstGeom>
        </p:spPr>
      </p:pic>
      <p:sp>
        <p:nvSpPr>
          <p:cNvPr id="2" name="Slide Number Placeholder 1">
            <a:extLst>
              <a:ext uri="{FF2B5EF4-FFF2-40B4-BE49-F238E27FC236}">
                <a16:creationId xmlns:a16="http://schemas.microsoft.com/office/drawing/2014/main" id="{7267E1E9-5865-5D49-804F-2CAD1E139F8D}"/>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3250763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χ </a:t>
            </a:r>
            <a:endParaRPr lang="en-US" sz="2800" u="sng" dirty="0"/>
          </a:p>
          <a:p>
            <a:endParaRPr lang="en-US" sz="2800" u="sng" dirty="0"/>
          </a:p>
          <a:p>
            <a:endParaRPr lang="en-US" sz="2800" u="sng" dirty="0"/>
          </a:p>
        </p:txBody>
      </p:sp>
      <p:sp>
        <p:nvSpPr>
          <p:cNvPr id="14" name="TextBox 13"/>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5" name="TextBox 14"/>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6" name="TextBox 15"/>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8" name="Picture 7">
            <a:extLst>
              <a:ext uri="{FF2B5EF4-FFF2-40B4-BE49-F238E27FC236}">
                <a16:creationId xmlns:a16="http://schemas.microsoft.com/office/drawing/2014/main" id="{3F95FC3A-F9EF-034E-B6A3-6D90A9D0CA90}"/>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10" name="Picture 9">
            <a:extLst>
              <a:ext uri="{FF2B5EF4-FFF2-40B4-BE49-F238E27FC236}">
                <a16:creationId xmlns:a16="http://schemas.microsoft.com/office/drawing/2014/main" id="{1E62F9CA-5F01-974D-921D-721446480FEA}"/>
              </a:ext>
            </a:extLst>
          </p:cNvPr>
          <p:cNvPicPr>
            <a:picLocks noChangeAspect="1"/>
          </p:cNvPicPr>
          <p:nvPr/>
        </p:nvPicPr>
        <p:blipFill>
          <a:blip r:embed="rId3"/>
          <a:stretch>
            <a:fillRect/>
          </a:stretch>
        </p:blipFill>
        <p:spPr>
          <a:xfrm rot="5400000">
            <a:off x="4326392" y="1340739"/>
            <a:ext cx="3439922" cy="4176522"/>
          </a:xfrm>
          <a:prstGeom prst="rect">
            <a:avLst/>
          </a:prstGeom>
        </p:spPr>
      </p:pic>
      <p:pic>
        <p:nvPicPr>
          <p:cNvPr id="12" name="Picture 11">
            <a:extLst>
              <a:ext uri="{FF2B5EF4-FFF2-40B4-BE49-F238E27FC236}">
                <a16:creationId xmlns:a16="http://schemas.microsoft.com/office/drawing/2014/main" id="{AE170227-CD0F-DD46-A60D-FE79B182FCBC}"/>
              </a:ext>
            </a:extLst>
          </p:cNvPr>
          <p:cNvPicPr>
            <a:picLocks noChangeAspect="1"/>
          </p:cNvPicPr>
          <p:nvPr/>
        </p:nvPicPr>
        <p:blipFill>
          <a:blip r:embed="rId4"/>
          <a:stretch>
            <a:fillRect/>
          </a:stretch>
        </p:blipFill>
        <p:spPr>
          <a:xfrm rot="5400000">
            <a:off x="8362061" y="1340739"/>
            <a:ext cx="3439922" cy="4176522"/>
          </a:xfrm>
          <a:prstGeom prst="rect">
            <a:avLst/>
          </a:prstGeom>
        </p:spPr>
      </p:pic>
      <p:sp>
        <p:nvSpPr>
          <p:cNvPr id="2" name="Slide Number Placeholder 1">
            <a:extLst>
              <a:ext uri="{FF2B5EF4-FFF2-40B4-BE49-F238E27FC236}">
                <a16:creationId xmlns:a16="http://schemas.microsoft.com/office/drawing/2014/main" id="{34FF7C22-C425-8648-9317-02BCE0FC6DB7}"/>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347947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1AF2917-5F44-DC49-8400-74704A40EF13}"/>
              </a:ext>
            </a:extLst>
          </p:cNvPr>
          <p:cNvPicPr>
            <a:picLocks noChangeAspect="1"/>
          </p:cNvPicPr>
          <p:nvPr/>
        </p:nvPicPr>
        <p:blipFill>
          <a:blip r:embed="rId2"/>
          <a:stretch>
            <a:fillRect/>
          </a:stretch>
        </p:blipFill>
        <p:spPr>
          <a:xfrm rot="5400000">
            <a:off x="8367614" y="1340738"/>
            <a:ext cx="3439922" cy="4176522"/>
          </a:xfrm>
          <a:prstGeom prst="rect">
            <a:avLst/>
          </a:prstGeom>
        </p:spPr>
      </p:pic>
      <p:pic>
        <p:nvPicPr>
          <p:cNvPr id="13" name="Picture 12">
            <a:extLst>
              <a:ext uri="{FF2B5EF4-FFF2-40B4-BE49-F238E27FC236}">
                <a16:creationId xmlns:a16="http://schemas.microsoft.com/office/drawing/2014/main" id="{761DE91E-05B4-0B42-84B1-7F530B1D7A64}"/>
              </a:ext>
            </a:extLst>
          </p:cNvPr>
          <p:cNvPicPr>
            <a:picLocks noChangeAspect="1"/>
          </p:cNvPicPr>
          <p:nvPr/>
        </p:nvPicPr>
        <p:blipFill>
          <a:blip r:embed="rId3"/>
          <a:stretch>
            <a:fillRect/>
          </a:stretch>
        </p:blipFill>
        <p:spPr>
          <a:xfrm rot="5400000">
            <a:off x="4312537" y="1340739"/>
            <a:ext cx="3439922" cy="4176522"/>
          </a:xfrm>
          <a:prstGeom prst="rect">
            <a:avLst/>
          </a:prstGeom>
        </p:spPr>
      </p:pic>
      <p:pic>
        <p:nvPicPr>
          <p:cNvPr id="4" name="Picture 3">
            <a:extLst>
              <a:ext uri="{FF2B5EF4-FFF2-40B4-BE49-F238E27FC236}">
                <a16:creationId xmlns:a16="http://schemas.microsoft.com/office/drawing/2014/main" id="{63347F0C-357B-F643-819F-9DB1F3D78E0C}"/>
              </a:ext>
            </a:extLst>
          </p:cNvPr>
          <p:cNvPicPr>
            <a:picLocks noChangeAspect="1"/>
          </p:cNvPicPr>
          <p:nvPr/>
        </p:nvPicPr>
        <p:blipFill>
          <a:blip r:embed="rId4"/>
          <a:stretch>
            <a:fillRect/>
          </a:stretch>
        </p:blipFill>
        <p:spPr>
          <a:xfrm rot="5400000">
            <a:off x="368300" y="1340739"/>
            <a:ext cx="3439922" cy="4176522"/>
          </a:xfrm>
          <a:prstGeom prst="rect">
            <a:avLst/>
          </a:prstGeom>
        </p:spPr>
      </p:pic>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a:t>
            </a:r>
            <a:r>
              <a:rPr lang="en-US" sz="2800" u="sng" dirty="0"/>
              <a:t>|cos(</a:t>
            </a:r>
            <a:r>
              <a:rPr lang="el-GR" sz="2800" u="sng" dirty="0"/>
              <a:t>θ*</a:t>
            </a:r>
            <a:r>
              <a:rPr lang="en-US" sz="2800" u="sng" dirty="0"/>
              <a:t>)|</a:t>
            </a:r>
            <a:r>
              <a:rPr lang="el-GR" sz="2800" u="sng" dirty="0"/>
              <a:t> </a:t>
            </a:r>
            <a:endParaRPr lang="en-US" sz="2800" u="sng" dirty="0"/>
          </a:p>
          <a:p>
            <a:endParaRPr lang="en-US" sz="2800" u="sng" dirty="0"/>
          </a:p>
          <a:p>
            <a:endParaRPr lang="en-US" sz="2800" u="sng" dirty="0"/>
          </a:p>
        </p:txBody>
      </p:sp>
      <p:sp>
        <p:nvSpPr>
          <p:cNvPr id="10" name="TextBox 9">
            <a:extLst>
              <a:ext uri="{FF2B5EF4-FFF2-40B4-BE49-F238E27FC236}">
                <a16:creationId xmlns:a16="http://schemas.microsoft.com/office/drawing/2014/main" id="{5E278FB7-4971-814C-807D-E07F9652B8A5}"/>
              </a:ext>
            </a:extLst>
          </p:cNvPr>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1" name="TextBox 10">
            <a:extLst>
              <a:ext uri="{FF2B5EF4-FFF2-40B4-BE49-F238E27FC236}">
                <a16:creationId xmlns:a16="http://schemas.microsoft.com/office/drawing/2014/main" id="{F4C32A25-A5DE-3B4D-9E76-7C7F4113B642}"/>
              </a:ext>
            </a:extLst>
          </p:cNvPr>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2" name="TextBox 11">
            <a:extLst>
              <a:ext uri="{FF2B5EF4-FFF2-40B4-BE49-F238E27FC236}">
                <a16:creationId xmlns:a16="http://schemas.microsoft.com/office/drawing/2014/main" id="{F8578D04-0A08-6449-BD22-6C80421F21BD}"/>
              </a:ext>
            </a:extLst>
          </p:cNvPr>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
        <p:nvSpPr>
          <p:cNvPr id="2" name="Slide Number Placeholder 1">
            <a:extLst>
              <a:ext uri="{FF2B5EF4-FFF2-40B4-BE49-F238E27FC236}">
                <a16:creationId xmlns:a16="http://schemas.microsoft.com/office/drawing/2014/main" id="{E90D61C3-1468-A543-A5EA-4E20A2304627}"/>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3901017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jetPt0</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5291"/>
            <a:ext cx="4188524" cy="34384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227" y="1375291"/>
            <a:ext cx="4188524" cy="34384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476" y="1375291"/>
            <a:ext cx="4188524" cy="3438430"/>
          </a:xfrm>
          <a:prstGeom prst="rect">
            <a:avLst/>
          </a:prstGeom>
        </p:spPr>
      </p:pic>
      <p:sp>
        <p:nvSpPr>
          <p:cNvPr id="11" name="TextBox 10"/>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2" name="TextBox 11"/>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3" name="TextBox 12"/>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
        <p:nvSpPr>
          <p:cNvPr id="14" name="Rectangle 13"/>
          <p:cNvSpPr/>
          <p:nvPr/>
        </p:nvSpPr>
        <p:spPr>
          <a:xfrm>
            <a:off x="7011579" y="243583"/>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Straight Connector 14"/>
          <p:cNvCxnSpPr/>
          <p:nvPr/>
        </p:nvCxnSpPr>
        <p:spPr>
          <a:xfrm>
            <a:off x="7086223" y="373205"/>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093998" y="777532"/>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63165" y="243584"/>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18" name="TextBox 17"/>
          <p:cNvSpPr txBox="1"/>
          <p:nvPr/>
        </p:nvSpPr>
        <p:spPr>
          <a:xfrm>
            <a:off x="7663166" y="629729"/>
            <a:ext cx="1576872" cy="246221"/>
          </a:xfrm>
          <a:prstGeom prst="rect">
            <a:avLst/>
          </a:prstGeom>
          <a:noFill/>
        </p:spPr>
        <p:txBody>
          <a:bodyPr wrap="square" rtlCol="0">
            <a:spAutoFit/>
          </a:bodyPr>
          <a:lstStyle/>
          <a:p>
            <a:r>
              <a:rPr lang="en-US" sz="1000" dirty="0"/>
              <a:t>Control Region TT sample</a:t>
            </a:r>
            <a:endParaRPr lang="en-GB" sz="1000" dirty="0"/>
          </a:p>
        </p:txBody>
      </p:sp>
      <p:sp>
        <p:nvSpPr>
          <p:cNvPr id="2" name="Slide Number Placeholder 1">
            <a:extLst>
              <a:ext uri="{FF2B5EF4-FFF2-40B4-BE49-F238E27FC236}">
                <a16:creationId xmlns:a16="http://schemas.microsoft.com/office/drawing/2014/main" id="{9D442599-70D8-9142-B1FF-2981CEB1819A}"/>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254139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a:t>
            </a:r>
            <a:r>
              <a:rPr lang="el-GR" sz="2800" u="sng" dirty="0"/>
              <a:t>χ</a:t>
            </a:r>
            <a:endParaRPr lang="en-US" sz="2800" u="sng" dirty="0"/>
          </a:p>
        </p:txBody>
      </p:sp>
      <p:sp>
        <p:nvSpPr>
          <p:cNvPr id="13" name="Rectangle 12"/>
          <p:cNvSpPr/>
          <p:nvPr/>
        </p:nvSpPr>
        <p:spPr>
          <a:xfrm>
            <a:off x="7011579" y="243583"/>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Connector 13"/>
          <p:cNvCxnSpPr/>
          <p:nvPr/>
        </p:nvCxnSpPr>
        <p:spPr>
          <a:xfrm>
            <a:off x="7086223" y="373205"/>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093998" y="777532"/>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663165" y="243584"/>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17" name="TextBox 16"/>
          <p:cNvSpPr txBox="1"/>
          <p:nvPr/>
        </p:nvSpPr>
        <p:spPr>
          <a:xfrm>
            <a:off x="7663166" y="629729"/>
            <a:ext cx="1576872" cy="246221"/>
          </a:xfrm>
          <a:prstGeom prst="rect">
            <a:avLst/>
          </a:prstGeom>
          <a:noFill/>
        </p:spPr>
        <p:txBody>
          <a:bodyPr wrap="square" rtlCol="0">
            <a:spAutoFit/>
          </a:bodyPr>
          <a:lstStyle/>
          <a:p>
            <a:r>
              <a:rPr lang="en-US" sz="1000" dirty="0"/>
              <a:t>Control Region TT sample</a:t>
            </a:r>
            <a:endParaRPr lang="en-GB" sz="1000" dirty="0"/>
          </a:p>
        </p:txBody>
      </p:sp>
      <p:sp>
        <p:nvSpPr>
          <p:cNvPr id="18" name="TextBox 17">
            <a:extLst>
              <a:ext uri="{FF2B5EF4-FFF2-40B4-BE49-F238E27FC236}">
                <a16:creationId xmlns:a16="http://schemas.microsoft.com/office/drawing/2014/main" id="{393DEF9D-8FA6-6E4E-BD96-6AFEA0CAAD20}"/>
              </a:ext>
            </a:extLst>
          </p:cNvPr>
          <p:cNvSpPr txBox="1"/>
          <p:nvPr/>
        </p:nvSpPr>
        <p:spPr>
          <a:xfrm>
            <a:off x="1456752" y="1117862"/>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9" name="TextBox 18">
            <a:extLst>
              <a:ext uri="{FF2B5EF4-FFF2-40B4-BE49-F238E27FC236}">
                <a16:creationId xmlns:a16="http://schemas.microsoft.com/office/drawing/2014/main" id="{49B8BA1F-5FCB-764E-8E9A-55127FB42886}"/>
              </a:ext>
            </a:extLst>
          </p:cNvPr>
          <p:cNvSpPr txBox="1"/>
          <p:nvPr/>
        </p:nvSpPr>
        <p:spPr>
          <a:xfrm>
            <a:off x="5293113" y="1117862"/>
            <a:ext cx="1335024" cy="369332"/>
          </a:xfrm>
          <a:prstGeom prst="rect">
            <a:avLst/>
          </a:prstGeom>
          <a:noFill/>
        </p:spPr>
        <p:txBody>
          <a:bodyPr wrap="square" rtlCol="0">
            <a:spAutoFit/>
          </a:bodyPr>
          <a:lstStyle/>
          <a:p>
            <a:pPr algn="ctr"/>
            <a:r>
              <a:rPr lang="en-US" dirty="0">
                <a:solidFill>
                  <a:srgbClr val="FF0000"/>
                </a:solidFill>
              </a:rPr>
              <a:t>2017</a:t>
            </a:r>
          </a:p>
        </p:txBody>
      </p:sp>
      <p:sp>
        <p:nvSpPr>
          <p:cNvPr id="20" name="TextBox 19">
            <a:extLst>
              <a:ext uri="{FF2B5EF4-FFF2-40B4-BE49-F238E27FC236}">
                <a16:creationId xmlns:a16="http://schemas.microsoft.com/office/drawing/2014/main" id="{C56DFCD4-0719-E243-AB04-F56974328729}"/>
              </a:ext>
            </a:extLst>
          </p:cNvPr>
          <p:cNvSpPr txBox="1"/>
          <p:nvPr/>
        </p:nvSpPr>
        <p:spPr>
          <a:xfrm>
            <a:off x="9333056" y="1117862"/>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25" name="Picture 24">
            <a:extLst>
              <a:ext uri="{FF2B5EF4-FFF2-40B4-BE49-F238E27FC236}">
                <a16:creationId xmlns:a16="http://schemas.microsoft.com/office/drawing/2014/main" id="{5A784098-9D2C-354F-8BE9-ABEC9D496DD0}"/>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27" name="Picture 26">
            <a:extLst>
              <a:ext uri="{FF2B5EF4-FFF2-40B4-BE49-F238E27FC236}">
                <a16:creationId xmlns:a16="http://schemas.microsoft.com/office/drawing/2014/main" id="{12B0F6DC-8DE1-D24C-A922-29B0517B157F}"/>
              </a:ext>
            </a:extLst>
          </p:cNvPr>
          <p:cNvPicPr>
            <a:picLocks noChangeAspect="1"/>
          </p:cNvPicPr>
          <p:nvPr/>
        </p:nvPicPr>
        <p:blipFill>
          <a:blip r:embed="rId3"/>
          <a:stretch>
            <a:fillRect/>
          </a:stretch>
        </p:blipFill>
        <p:spPr>
          <a:xfrm rot="5400000">
            <a:off x="4283528" y="1340739"/>
            <a:ext cx="3439922" cy="4176522"/>
          </a:xfrm>
          <a:prstGeom prst="rect">
            <a:avLst/>
          </a:prstGeom>
        </p:spPr>
      </p:pic>
      <p:pic>
        <p:nvPicPr>
          <p:cNvPr id="29" name="Picture 28">
            <a:extLst>
              <a:ext uri="{FF2B5EF4-FFF2-40B4-BE49-F238E27FC236}">
                <a16:creationId xmlns:a16="http://schemas.microsoft.com/office/drawing/2014/main" id="{81A4E16C-E334-F047-BC45-D3248734E6BB}"/>
              </a:ext>
            </a:extLst>
          </p:cNvPr>
          <p:cNvPicPr>
            <a:picLocks noChangeAspect="1"/>
          </p:cNvPicPr>
          <p:nvPr/>
        </p:nvPicPr>
        <p:blipFill>
          <a:blip r:embed="rId4"/>
          <a:stretch>
            <a:fillRect/>
          </a:stretch>
        </p:blipFill>
        <p:spPr>
          <a:xfrm rot="5400000">
            <a:off x="8366335" y="1340739"/>
            <a:ext cx="3439922" cy="4176522"/>
          </a:xfrm>
          <a:prstGeom prst="rect">
            <a:avLst/>
          </a:prstGeom>
        </p:spPr>
      </p:pic>
      <p:sp>
        <p:nvSpPr>
          <p:cNvPr id="2" name="Slide Number Placeholder 1">
            <a:extLst>
              <a:ext uri="{FF2B5EF4-FFF2-40B4-BE49-F238E27FC236}">
                <a16:creationId xmlns:a16="http://schemas.microsoft.com/office/drawing/2014/main" id="{F9C6052C-6BE1-D244-846C-6896ADF7EB3F}"/>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61597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a:t>
            </a:r>
            <a:r>
              <a:rPr lang="el-GR" sz="2800" u="sng"/>
              <a:t>|</a:t>
            </a:r>
            <a:r>
              <a:rPr lang="en-US" sz="2800" u="sng"/>
              <a:t>cos</a:t>
            </a:r>
            <a:r>
              <a:rPr lang="en-US" sz="2800" u="sng" dirty="0"/>
              <a:t>(</a:t>
            </a:r>
            <a:r>
              <a:rPr lang="el-GR" sz="2800" u="sng" dirty="0"/>
              <a:t>θ*)|</a:t>
            </a:r>
            <a:endParaRPr lang="en-US" sz="2800" u="sng" dirty="0"/>
          </a:p>
        </p:txBody>
      </p:sp>
      <p:sp>
        <p:nvSpPr>
          <p:cNvPr id="24" name="Rectangle 23"/>
          <p:cNvSpPr/>
          <p:nvPr/>
        </p:nvSpPr>
        <p:spPr>
          <a:xfrm>
            <a:off x="7023542" y="291011"/>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5" name="Straight Connector 24"/>
          <p:cNvCxnSpPr/>
          <p:nvPr/>
        </p:nvCxnSpPr>
        <p:spPr>
          <a:xfrm>
            <a:off x="7098186" y="420633"/>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105961" y="824960"/>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75128" y="291012"/>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28" name="TextBox 27"/>
          <p:cNvSpPr txBox="1"/>
          <p:nvPr/>
        </p:nvSpPr>
        <p:spPr>
          <a:xfrm>
            <a:off x="7675129" y="677157"/>
            <a:ext cx="1576872" cy="246221"/>
          </a:xfrm>
          <a:prstGeom prst="rect">
            <a:avLst/>
          </a:prstGeom>
          <a:noFill/>
        </p:spPr>
        <p:txBody>
          <a:bodyPr wrap="square" rtlCol="0">
            <a:spAutoFit/>
          </a:bodyPr>
          <a:lstStyle/>
          <a:p>
            <a:r>
              <a:rPr lang="en-US" sz="1000" dirty="0"/>
              <a:t>Control Region TT sample</a:t>
            </a:r>
            <a:endParaRPr lang="en-GB" sz="1000" dirty="0"/>
          </a:p>
        </p:txBody>
      </p:sp>
      <p:sp>
        <p:nvSpPr>
          <p:cNvPr id="15" name="TextBox 14">
            <a:extLst>
              <a:ext uri="{FF2B5EF4-FFF2-40B4-BE49-F238E27FC236}">
                <a16:creationId xmlns:a16="http://schemas.microsoft.com/office/drawing/2014/main" id="{E6B07445-A831-F748-BA9D-C9C0B2A490FC}"/>
              </a:ext>
            </a:extLst>
          </p:cNvPr>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6" name="TextBox 15">
            <a:extLst>
              <a:ext uri="{FF2B5EF4-FFF2-40B4-BE49-F238E27FC236}">
                <a16:creationId xmlns:a16="http://schemas.microsoft.com/office/drawing/2014/main" id="{DA51CFF4-E80D-4141-8E55-F42A33819AE2}"/>
              </a:ext>
            </a:extLst>
          </p:cNvPr>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7" name="TextBox 16">
            <a:extLst>
              <a:ext uri="{FF2B5EF4-FFF2-40B4-BE49-F238E27FC236}">
                <a16:creationId xmlns:a16="http://schemas.microsoft.com/office/drawing/2014/main" id="{46466EB0-1028-C441-B686-CC548FA6FC3B}"/>
              </a:ext>
            </a:extLst>
          </p:cNvPr>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4" name="Picture 3">
            <a:extLst>
              <a:ext uri="{FF2B5EF4-FFF2-40B4-BE49-F238E27FC236}">
                <a16:creationId xmlns:a16="http://schemas.microsoft.com/office/drawing/2014/main" id="{A65E5A4C-8029-9F4F-9A97-5CE661B1A157}"/>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13" name="Picture 12">
            <a:extLst>
              <a:ext uri="{FF2B5EF4-FFF2-40B4-BE49-F238E27FC236}">
                <a16:creationId xmlns:a16="http://schemas.microsoft.com/office/drawing/2014/main" id="{A7A1EA92-7888-2744-AE31-798568155273}"/>
              </a:ext>
            </a:extLst>
          </p:cNvPr>
          <p:cNvPicPr>
            <a:picLocks noChangeAspect="1"/>
          </p:cNvPicPr>
          <p:nvPr/>
        </p:nvPicPr>
        <p:blipFill>
          <a:blip r:embed="rId3"/>
          <a:stretch>
            <a:fillRect/>
          </a:stretch>
        </p:blipFill>
        <p:spPr>
          <a:xfrm rot="5400000">
            <a:off x="4363998" y="1340739"/>
            <a:ext cx="3439922" cy="4176522"/>
          </a:xfrm>
          <a:prstGeom prst="rect">
            <a:avLst/>
          </a:prstGeom>
        </p:spPr>
      </p:pic>
      <p:pic>
        <p:nvPicPr>
          <p:cNvPr id="18" name="Picture 17">
            <a:extLst>
              <a:ext uri="{FF2B5EF4-FFF2-40B4-BE49-F238E27FC236}">
                <a16:creationId xmlns:a16="http://schemas.microsoft.com/office/drawing/2014/main" id="{24474D83-16EB-A846-B11D-6E535B65990A}"/>
              </a:ext>
            </a:extLst>
          </p:cNvPr>
          <p:cNvPicPr>
            <a:picLocks noChangeAspect="1"/>
          </p:cNvPicPr>
          <p:nvPr/>
        </p:nvPicPr>
        <p:blipFill>
          <a:blip r:embed="rId4"/>
          <a:stretch>
            <a:fillRect/>
          </a:stretch>
        </p:blipFill>
        <p:spPr>
          <a:xfrm rot="5400000">
            <a:off x="8373551" y="1340739"/>
            <a:ext cx="3439922" cy="4176522"/>
          </a:xfrm>
          <a:prstGeom prst="rect">
            <a:avLst/>
          </a:prstGeom>
        </p:spPr>
      </p:pic>
      <p:sp>
        <p:nvSpPr>
          <p:cNvPr id="2" name="Slide Number Placeholder 1">
            <a:extLst>
              <a:ext uri="{FF2B5EF4-FFF2-40B4-BE49-F238E27FC236}">
                <a16:creationId xmlns:a16="http://schemas.microsoft.com/office/drawing/2014/main" id="{BE06966C-5868-8240-AB1B-C2DE0748719F}"/>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4009927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1597031"/>
                <a:ext cx="11533733" cy="855875"/>
              </a:xfrm>
              <a:prstGeom prst="rect">
                <a:avLst/>
              </a:prstGeom>
              <a:noFill/>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sym typeface="Wingdings" pitchFamily="2" charset="2"/>
                        </a:rPr>
                        <m:t>𝑆</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𝐷</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𝐶</m:t>
                          </m:r>
                        </m:e>
                        <m:sub>
                          <m:r>
                            <a:rPr lang="en-US" sz="2200" b="0" i="1" smtClean="0">
                              <a:latin typeface="Cambria Math" panose="02040503050406030204" pitchFamily="18" charset="0"/>
                              <a:sym typeface="Wingdings" pitchFamily="2" charset="2"/>
                            </a:rPr>
                            <m:t>𝑏𝑘𝑔</m:t>
                          </m:r>
                        </m:sub>
                        <m:sup>
                          <m:r>
                            <a:rPr lang="en-US" sz="2200" b="0" i="1" smtClean="0">
                              <a:latin typeface="Cambria Math" panose="02040503050406030204" pitchFamily="18" charset="0"/>
                              <a:sym typeface="Wingdings" pitchFamily="2" charset="2"/>
                            </a:rPr>
                            <m:t>𝑦𝑖𝑒𝑙𝑑</m:t>
                          </m:r>
                        </m:sup>
                      </m:sSubSup>
                      <m:sSubSup>
                        <m:sSubSupPr>
                          <m:ctrlPr>
                            <a:rPr lang="en-US" sz="2200" b="0" i="1" smtClean="0">
                              <a:solidFill>
                                <a:srgbClr val="FF0000"/>
                              </a:solidFill>
                              <a:latin typeface="Cambria Math" panose="02040503050406030204" pitchFamily="18" charset="0"/>
                              <a:sym typeface="Wingdings" pitchFamily="2" charset="2"/>
                            </a:rPr>
                          </m:ctrlPr>
                        </m:sSubSupPr>
                        <m:e>
                          <m:r>
                            <a:rPr lang="en-US" sz="2200" b="0" i="1" smtClean="0">
                              <a:solidFill>
                                <a:srgbClr val="FF0000"/>
                              </a:solidFill>
                              <a:latin typeface="Cambria Math" panose="02040503050406030204" pitchFamily="18" charset="0"/>
                              <a:sym typeface="Wingdings" pitchFamily="2" charset="2"/>
                            </a:rPr>
                            <m:t>𝑁</m:t>
                          </m:r>
                        </m:e>
                        <m:sub>
                          <m:r>
                            <a:rPr lang="en-US" sz="2200" b="0" i="1" smtClean="0">
                              <a:solidFill>
                                <a:srgbClr val="FF0000"/>
                              </a:solidFill>
                              <a:latin typeface="Cambria Math" panose="02040503050406030204" pitchFamily="18" charset="0"/>
                              <a:sym typeface="Wingdings" pitchFamily="2" charset="2"/>
                            </a:rPr>
                            <m:t>𝑄𝐶𝐷</m:t>
                          </m:r>
                        </m:sub>
                        <m:sup>
                          <m:r>
                            <a:rPr lang="en-US" sz="2200" b="0" i="1" smtClean="0">
                              <a:solidFill>
                                <a:srgbClr val="FF0000"/>
                              </a:solidFill>
                              <a:latin typeface="Cambria Math" panose="02040503050406030204" pitchFamily="18" charset="0"/>
                              <a:sym typeface="Wingdings" pitchFamily="2" charset="2"/>
                            </a:rPr>
                            <m:t>𝑓𝑖𝑡</m:t>
                          </m:r>
                        </m:sup>
                      </m:sSubSup>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𝐶</m:t>
                          </m:r>
                        </m:e>
                        <m:sub>
                          <m:r>
                            <a:rPr lang="en-US" sz="2200" b="0" i="1" smtClean="0">
                              <a:latin typeface="Cambria Math" panose="02040503050406030204" pitchFamily="18" charset="0"/>
                              <a:sym typeface="Wingdings" pitchFamily="2" charset="2"/>
                            </a:rPr>
                            <m:t>𝑄𝐶𝐷</m:t>
                          </m:r>
                        </m:sub>
                        <m:sup>
                          <m:r>
                            <a:rPr lang="en-US" sz="2200" b="0" i="1" smtClean="0">
                              <a:latin typeface="Cambria Math" panose="02040503050406030204" pitchFamily="18" charset="0"/>
                              <a:sym typeface="Wingdings" pitchFamily="2" charset="2"/>
                            </a:rPr>
                            <m:t>𝑠h𝑎𝑝𝑒</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𝑄</m:t>
                      </m:r>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𝐵</m:t>
                      </m:r>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r>
                        <a:rPr lang="en-US" sz="2200" b="0" i="1" smtClean="0">
                          <a:latin typeface="Cambria Math" panose="02040503050406030204" pitchFamily="18" charset="0"/>
                          <a:sym typeface="Wingdings" pitchFamily="2" charset="2"/>
                        </a:rPr>
                        <m:t>) </m:t>
                      </m:r>
                    </m:oMath>
                  </m:oMathPara>
                </a14:m>
                <a:endParaRPr lang="en-GB" sz="220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1597031"/>
                <a:ext cx="11533733" cy="855875"/>
              </a:xfrm>
              <a:prstGeom prst="rect">
                <a:avLst/>
              </a:prstGeom>
              <a:blipFill>
                <a:blip r:embed="rId2"/>
                <a:stretch>
                  <a:fillRect b="-2941"/>
                </a:stretch>
              </a:blipFill>
            </p:spPr>
            <p:txBody>
              <a:bodyPr/>
              <a:lstStyle/>
              <a:p>
                <a:r>
                  <a:rPr lang="en-US">
                    <a:noFill/>
                  </a:rPr>
                  <a:t> </a:t>
                </a:r>
              </a:p>
            </p:txBody>
          </p:sp>
        </mc:Fallback>
      </mc:AlternateContent>
      <p:sp>
        <p:nvSpPr>
          <p:cNvPr id="2" name="Rounded Rectangular Callout 1">
            <a:extLst>
              <a:ext uri="{FF2B5EF4-FFF2-40B4-BE49-F238E27FC236}">
                <a16:creationId xmlns:a16="http://schemas.microsoft.com/office/drawing/2014/main" id="{55A20EE4-7FE0-0F4C-88A5-4E77E6EE68F5}"/>
              </a:ext>
            </a:extLst>
          </p:cNvPr>
          <p:cNvSpPr/>
          <p:nvPr/>
        </p:nvSpPr>
        <p:spPr>
          <a:xfrm>
            <a:off x="1051994" y="2716653"/>
            <a:ext cx="1604306" cy="422545"/>
          </a:xfrm>
          <a:prstGeom prst="wedgeRoundRectCallout">
            <a:avLst>
              <a:gd name="adj1" fmla="val 19795"/>
              <a:gd name="adj2" fmla="val -100119"/>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E4F269-8625-C54B-B322-11C7524BD793}"/>
              </a:ext>
            </a:extLst>
          </p:cNvPr>
          <p:cNvSpPr txBox="1"/>
          <p:nvPr/>
        </p:nvSpPr>
        <p:spPr>
          <a:xfrm>
            <a:off x="1154060" y="2743260"/>
            <a:ext cx="1400175" cy="369332"/>
          </a:xfrm>
          <a:prstGeom prst="rect">
            <a:avLst/>
          </a:prstGeom>
          <a:noFill/>
        </p:spPr>
        <p:txBody>
          <a:bodyPr wrap="square" rtlCol="0">
            <a:spAutoFit/>
          </a:bodyPr>
          <a:lstStyle/>
          <a:p>
            <a:r>
              <a:rPr lang="en-US" dirty="0"/>
              <a:t>Fiducial Yield</a:t>
            </a:r>
          </a:p>
        </p:txBody>
      </p:sp>
      <p:sp>
        <p:nvSpPr>
          <p:cNvPr id="8" name="Rounded Rectangular Callout 7">
            <a:extLst>
              <a:ext uri="{FF2B5EF4-FFF2-40B4-BE49-F238E27FC236}">
                <a16:creationId xmlns:a16="http://schemas.microsoft.com/office/drawing/2014/main" id="{99F790F8-6164-0F46-809E-FFD3DB32B56B}"/>
              </a:ext>
            </a:extLst>
          </p:cNvPr>
          <p:cNvSpPr/>
          <p:nvPr/>
        </p:nvSpPr>
        <p:spPr>
          <a:xfrm>
            <a:off x="3686185" y="789879"/>
            <a:ext cx="1604306" cy="800662"/>
          </a:xfrm>
          <a:prstGeom prst="wedgeRoundRectCallout">
            <a:avLst>
              <a:gd name="adj1" fmla="val -46107"/>
              <a:gd name="adj2" fmla="val 96467"/>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6AAC34-0BB2-4545-B933-DF6D127C0485}"/>
              </a:ext>
            </a:extLst>
          </p:cNvPr>
          <p:cNvSpPr txBox="1"/>
          <p:nvPr/>
        </p:nvSpPr>
        <p:spPr>
          <a:xfrm>
            <a:off x="3731101" y="877036"/>
            <a:ext cx="1604306" cy="646331"/>
          </a:xfrm>
          <a:prstGeom prst="rect">
            <a:avLst/>
          </a:prstGeom>
          <a:noFill/>
        </p:spPr>
        <p:txBody>
          <a:bodyPr wrap="square" rtlCol="0">
            <a:spAutoFit/>
          </a:bodyPr>
          <a:lstStyle/>
          <a:p>
            <a:r>
              <a:rPr lang="en-US" dirty="0"/>
              <a:t>Measured </a:t>
            </a:r>
            <a:r>
              <a:rPr lang="en-US" dirty="0" err="1"/>
              <a:t>dist</a:t>
            </a:r>
            <a:r>
              <a:rPr lang="en-US" dirty="0"/>
              <a:t> from data</a:t>
            </a:r>
          </a:p>
        </p:txBody>
      </p:sp>
      <p:sp>
        <p:nvSpPr>
          <p:cNvPr id="10" name="Rounded Rectangular Callout 9">
            <a:extLst>
              <a:ext uri="{FF2B5EF4-FFF2-40B4-BE49-F238E27FC236}">
                <a16:creationId xmlns:a16="http://schemas.microsoft.com/office/drawing/2014/main" id="{285E285B-47A2-024A-AEE9-FBC0B77E4D0D}"/>
              </a:ext>
            </a:extLst>
          </p:cNvPr>
          <p:cNvSpPr/>
          <p:nvPr/>
        </p:nvSpPr>
        <p:spPr>
          <a:xfrm>
            <a:off x="3731101" y="2586299"/>
            <a:ext cx="1604306" cy="800662"/>
          </a:xfrm>
          <a:prstGeom prst="wedgeRoundRectCallout">
            <a:avLst>
              <a:gd name="adj1" fmla="val 29591"/>
              <a:gd name="adj2" fmla="val -67703"/>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AEFA3B-B670-E241-826F-6A38E5CD6100}"/>
              </a:ext>
            </a:extLst>
          </p:cNvPr>
          <p:cNvSpPr txBox="1"/>
          <p:nvPr/>
        </p:nvSpPr>
        <p:spPr>
          <a:xfrm>
            <a:off x="3731101" y="2702941"/>
            <a:ext cx="1604306" cy="646331"/>
          </a:xfrm>
          <a:prstGeom prst="rect">
            <a:avLst/>
          </a:prstGeom>
          <a:noFill/>
        </p:spPr>
        <p:txBody>
          <a:bodyPr wrap="square" rtlCol="0">
            <a:spAutoFit/>
          </a:bodyPr>
          <a:lstStyle/>
          <a:p>
            <a:r>
              <a:rPr lang="en-US" dirty="0"/>
              <a:t>Transfer factor from SR</a:t>
            </a:r>
            <a:r>
              <a:rPr lang="en-US" baseline="-25000" dirty="0"/>
              <a:t>A </a:t>
            </a:r>
            <a:r>
              <a:rPr lang="en-US" dirty="0"/>
              <a:t>to SR</a:t>
            </a:r>
          </a:p>
        </p:txBody>
      </p:sp>
      <p:sp>
        <p:nvSpPr>
          <p:cNvPr id="12" name="Rounded Rectangular Callout 11">
            <a:extLst>
              <a:ext uri="{FF2B5EF4-FFF2-40B4-BE49-F238E27FC236}">
                <a16:creationId xmlns:a16="http://schemas.microsoft.com/office/drawing/2014/main" id="{EB27AB4F-2EFC-D746-841A-CB591E172344}"/>
              </a:ext>
            </a:extLst>
          </p:cNvPr>
          <p:cNvSpPr/>
          <p:nvPr/>
        </p:nvSpPr>
        <p:spPr>
          <a:xfrm>
            <a:off x="5528618" y="642924"/>
            <a:ext cx="1800869" cy="954107"/>
          </a:xfrm>
          <a:prstGeom prst="wedgeRoundRectCallout">
            <a:avLst>
              <a:gd name="adj1" fmla="val -39030"/>
              <a:gd name="adj2" fmla="val 82416"/>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D9FF885-3539-C64E-A125-23EB7D051E53}"/>
              </a:ext>
            </a:extLst>
          </p:cNvPr>
          <p:cNvSpPr txBox="1"/>
          <p:nvPr/>
        </p:nvSpPr>
        <p:spPr>
          <a:xfrm>
            <a:off x="5626899" y="654049"/>
            <a:ext cx="1604306" cy="923330"/>
          </a:xfrm>
          <a:prstGeom prst="rect">
            <a:avLst/>
          </a:prstGeom>
          <a:noFill/>
        </p:spPr>
        <p:txBody>
          <a:bodyPr wrap="square" rtlCol="0">
            <a:spAutoFit/>
          </a:bodyPr>
          <a:lstStyle/>
          <a:p>
            <a:r>
              <a:rPr lang="en-US" dirty="0">
                <a:solidFill>
                  <a:srgbClr val="FF0000"/>
                </a:solidFill>
              </a:rPr>
              <a:t>Fitted number of QCD events in SR</a:t>
            </a:r>
            <a:r>
              <a:rPr lang="en-US" baseline="-25000" dirty="0">
                <a:solidFill>
                  <a:srgbClr val="FF0000"/>
                </a:solidFill>
              </a:rPr>
              <a:t>A</a:t>
            </a:r>
            <a:endParaRPr lang="en-US" dirty="0">
              <a:solidFill>
                <a:srgbClr val="FF0000"/>
              </a:solidFill>
            </a:endParaRPr>
          </a:p>
        </p:txBody>
      </p:sp>
      <p:sp>
        <p:nvSpPr>
          <p:cNvPr id="15" name="Rounded Rectangular Callout 14">
            <a:extLst>
              <a:ext uri="{FF2B5EF4-FFF2-40B4-BE49-F238E27FC236}">
                <a16:creationId xmlns:a16="http://schemas.microsoft.com/office/drawing/2014/main" id="{7ABE8104-3C4B-3940-9E31-B3D7DDA750BB}"/>
              </a:ext>
            </a:extLst>
          </p:cNvPr>
          <p:cNvSpPr/>
          <p:nvPr/>
        </p:nvSpPr>
        <p:spPr>
          <a:xfrm>
            <a:off x="5918391" y="2648592"/>
            <a:ext cx="1697751" cy="734765"/>
          </a:xfrm>
          <a:prstGeom prst="wedgeRoundRectCallout">
            <a:avLst>
              <a:gd name="adj1" fmla="val -22953"/>
              <a:gd name="adj2" fmla="val -65919"/>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2AFE36C-6B5F-A14B-B5E7-EB084E1B6782}"/>
              </a:ext>
            </a:extLst>
          </p:cNvPr>
          <p:cNvSpPr txBox="1"/>
          <p:nvPr/>
        </p:nvSpPr>
        <p:spPr>
          <a:xfrm>
            <a:off x="5914787" y="2719069"/>
            <a:ext cx="1825070" cy="646331"/>
          </a:xfrm>
          <a:prstGeom prst="rect">
            <a:avLst/>
          </a:prstGeom>
          <a:noFill/>
        </p:spPr>
        <p:txBody>
          <a:bodyPr wrap="square" rtlCol="0">
            <a:spAutoFit/>
          </a:bodyPr>
          <a:lstStyle/>
          <a:p>
            <a:r>
              <a:rPr lang="en-US" dirty="0"/>
              <a:t>QCD shape correction factor </a:t>
            </a:r>
          </a:p>
        </p:txBody>
      </p:sp>
      <p:sp>
        <p:nvSpPr>
          <p:cNvPr id="17" name="Rounded Rectangular Callout 16">
            <a:extLst>
              <a:ext uri="{FF2B5EF4-FFF2-40B4-BE49-F238E27FC236}">
                <a16:creationId xmlns:a16="http://schemas.microsoft.com/office/drawing/2014/main" id="{F8954084-5444-044F-BC58-526A88E9F269}"/>
              </a:ext>
            </a:extLst>
          </p:cNvPr>
          <p:cNvSpPr/>
          <p:nvPr/>
        </p:nvSpPr>
        <p:spPr>
          <a:xfrm>
            <a:off x="7524778" y="858119"/>
            <a:ext cx="1844512" cy="756233"/>
          </a:xfrm>
          <a:prstGeom prst="wedgeRoundRectCallout">
            <a:avLst>
              <a:gd name="adj1" fmla="val -30926"/>
              <a:gd name="adj2" fmla="val 91324"/>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5EAEB2E-E3BA-1543-8175-87D28C53026B}"/>
              </a:ext>
            </a:extLst>
          </p:cNvPr>
          <p:cNvSpPr txBox="1"/>
          <p:nvPr/>
        </p:nvSpPr>
        <p:spPr>
          <a:xfrm>
            <a:off x="7522698" y="892378"/>
            <a:ext cx="1799597" cy="646331"/>
          </a:xfrm>
          <a:prstGeom prst="rect">
            <a:avLst/>
          </a:prstGeom>
          <a:noFill/>
        </p:spPr>
        <p:txBody>
          <a:bodyPr wrap="square" rtlCol="0">
            <a:spAutoFit/>
          </a:bodyPr>
          <a:lstStyle/>
          <a:p>
            <a:r>
              <a:rPr lang="en-US" dirty="0"/>
              <a:t>QCD shape taken from Data (CR)</a:t>
            </a:r>
          </a:p>
        </p:txBody>
      </p:sp>
      <p:sp>
        <p:nvSpPr>
          <p:cNvPr id="19" name="Rounded Rectangular Callout 18">
            <a:extLst>
              <a:ext uri="{FF2B5EF4-FFF2-40B4-BE49-F238E27FC236}">
                <a16:creationId xmlns:a16="http://schemas.microsoft.com/office/drawing/2014/main" id="{7A3C28E5-6EAE-4740-A989-3C8E340FC0AB}"/>
              </a:ext>
            </a:extLst>
          </p:cNvPr>
          <p:cNvSpPr/>
          <p:nvPr/>
        </p:nvSpPr>
        <p:spPr>
          <a:xfrm>
            <a:off x="8380400" y="2518967"/>
            <a:ext cx="2462009" cy="846433"/>
          </a:xfrm>
          <a:prstGeom prst="wedgeRoundRectCallout">
            <a:avLst>
              <a:gd name="adj1" fmla="val -21172"/>
              <a:gd name="adj2" fmla="val -73056"/>
              <a:gd name="adj3" fmla="val 16667"/>
            </a:avLst>
          </a:prstGeom>
          <a:noFill/>
          <a:ln w="317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8210C70-8588-A249-A6BD-AA008E664C41}"/>
              </a:ext>
            </a:extLst>
          </p:cNvPr>
          <p:cNvSpPr txBox="1"/>
          <p:nvPr/>
        </p:nvSpPr>
        <p:spPr>
          <a:xfrm>
            <a:off x="8447034" y="2648592"/>
            <a:ext cx="2462008" cy="646331"/>
          </a:xfrm>
          <a:prstGeom prst="rect">
            <a:avLst/>
          </a:prstGeom>
          <a:noFill/>
        </p:spPr>
        <p:txBody>
          <a:bodyPr wrap="square" rtlCol="0">
            <a:spAutoFit/>
          </a:bodyPr>
          <a:lstStyle/>
          <a:p>
            <a:r>
              <a:rPr lang="en-US" dirty="0"/>
              <a:t>Subdominant </a:t>
            </a:r>
            <a:r>
              <a:rPr lang="en-US" dirty="0" err="1"/>
              <a:t>bkg</a:t>
            </a:r>
            <a:r>
              <a:rPr lang="en-US" dirty="0"/>
              <a:t> shape and contribution (MC)</a:t>
            </a:r>
          </a:p>
        </p:txBody>
      </p:sp>
      <p:sp>
        <p:nvSpPr>
          <p:cNvPr id="6" name="TextBox 5">
            <a:extLst>
              <a:ext uri="{FF2B5EF4-FFF2-40B4-BE49-F238E27FC236}">
                <a16:creationId xmlns:a16="http://schemas.microsoft.com/office/drawing/2014/main" id="{1DDE6F7F-FC19-F840-A70E-C84BA99E0247}"/>
              </a:ext>
            </a:extLst>
          </p:cNvPr>
          <p:cNvSpPr txBox="1"/>
          <p:nvPr/>
        </p:nvSpPr>
        <p:spPr>
          <a:xfrm>
            <a:off x="111965" y="3815432"/>
            <a:ext cx="11783048"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Where </a:t>
            </a:r>
            <a:r>
              <a:rPr lang="en-US" dirty="0" err="1"/>
              <a:t>x</a:t>
            </a:r>
            <a:r>
              <a:rPr lang="en-US" baseline="-25000" dirty="0" err="1"/>
              <a:t>reco</a:t>
            </a:r>
            <a:r>
              <a:rPr lang="en-US" dirty="0"/>
              <a:t> is the respected variables of interest (ttbar </a:t>
            </a:r>
            <a:r>
              <a:rPr lang="en-US" dirty="0" err="1"/>
              <a:t>mass,pt</a:t>
            </a:r>
            <a:r>
              <a:rPr lang="en-US" dirty="0"/>
              <a:t>, rapidity, leading and </a:t>
            </a:r>
            <a:r>
              <a:rPr lang="en-US" dirty="0" err="1"/>
              <a:t>subleading</a:t>
            </a:r>
            <a:r>
              <a:rPr lang="en-US" dirty="0"/>
              <a:t> </a:t>
            </a:r>
            <a:r>
              <a:rPr lang="en-US" dirty="0" err="1"/>
              <a:t>jetPt</a:t>
            </a:r>
            <a:r>
              <a:rPr lang="en-US" dirty="0"/>
              <a:t> and |</a:t>
            </a:r>
            <a:r>
              <a:rPr lang="en-US" dirty="0" err="1"/>
              <a:t>jetY</a:t>
            </a:r>
            <a:r>
              <a:rPr lang="en-US" dirty="0"/>
              <a:t>|)</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21" name="TextBox 20">
            <a:extLst>
              <a:ext uri="{FF2B5EF4-FFF2-40B4-BE49-F238E27FC236}">
                <a16:creationId xmlns:a16="http://schemas.microsoft.com/office/drawing/2014/main" id="{F88C5BE2-2FE8-0740-8551-FE2BC1E51FA1}"/>
              </a:ext>
            </a:extLst>
          </p:cNvPr>
          <p:cNvSpPr txBox="1"/>
          <p:nvPr/>
        </p:nvSpPr>
        <p:spPr>
          <a:xfrm>
            <a:off x="111965" y="4401756"/>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sym typeface="Wingdings" pitchFamily="2" charset="2"/>
              </a:rPr>
              <a:t>We deploy a simultaneous fit in 3 regions (0,1,2) </a:t>
            </a:r>
            <a:r>
              <a:rPr lang="en-US" dirty="0" err="1">
                <a:latin typeface="Cambria Math" panose="02040503050406030204" pitchFamily="18" charset="0"/>
                <a:sym typeface="Wingdings" pitchFamily="2" charset="2"/>
              </a:rPr>
              <a:t>btag</a:t>
            </a:r>
            <a:r>
              <a:rPr lang="en-US" dirty="0">
                <a:latin typeface="Cambria Math" panose="02040503050406030204" pitchFamily="18" charset="0"/>
                <a:sym typeface="Wingdings" pitchFamily="2" charset="2"/>
              </a:rPr>
              <a:t> because we do not have a pure Control Region. </a:t>
            </a:r>
          </a:p>
          <a:p>
            <a:pPr marL="742950" lvl="1" indent="-285750">
              <a:buFont typeface="Arial" panose="020B0604020202020204" pitchFamily="34" charset="0"/>
              <a:buChar char="•"/>
            </a:pPr>
            <a:r>
              <a:rPr lang="en-US" dirty="0">
                <a:latin typeface="Cambria Math" panose="02040503050406030204" pitchFamily="18" charset="0"/>
                <a:sym typeface="Wingdings" pitchFamily="2" charset="2"/>
              </a:rPr>
              <a:t>Our data CR is contaminated</a:t>
            </a:r>
            <a:endParaRPr lang="en-US" dirty="0"/>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5082218"/>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5082218"/>
                <a:ext cx="11651945" cy="474489"/>
              </a:xfrm>
              <a:prstGeom prst="rect">
                <a:avLst/>
              </a:prstGeom>
              <a:blipFill>
                <a:blip r:embed="rId3"/>
                <a:stretch>
                  <a:fillRect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03C8F49-F8D5-384F-BE40-C10B9E2FF0CE}"/>
                  </a:ext>
                </a:extLst>
              </p:cNvPr>
              <p:cNvSpPr/>
              <p:nvPr/>
            </p:nvSpPr>
            <p:spPr>
              <a:xfrm>
                <a:off x="111965" y="5591030"/>
                <a:ext cx="10730444" cy="646139"/>
              </a:xfrm>
              <a:prstGeom prst="rect">
                <a:avLst/>
              </a:prstGeom>
            </p:spPr>
            <p:txBody>
              <a:bodyPr wrap="square">
                <a:spAutoFit/>
              </a:bodyPr>
              <a:lstStyle/>
              <a:p>
                <a:pPr marL="285750" indent="-285750">
                  <a:buFont typeface="Arial" panose="020B0604020202020204" pitchFamily="34" charset="0"/>
                  <a:buChar char="•"/>
                </a:pPr>
                <a:r>
                  <a:rPr lang="en-GB" sz="1600" dirty="0">
                    <a:sym typeface="Wingdings" pitchFamily="2" charset="2"/>
                  </a:rPr>
                  <a:t>We assume that </a:t>
                </a:r>
                <a14:m>
                  <m:oMath xmlns:m="http://schemas.openxmlformats.org/officeDocument/2006/math">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up>
                        <m:r>
                          <a:rPr lang="en-US" sz="1600" i="1">
                            <a:latin typeface="Cambria Math" panose="02040503050406030204" pitchFamily="18" charset="0"/>
                            <a:sym typeface="Wingdings" pitchFamily="2" charset="2"/>
                          </a:rPr>
                          <m:t>(0)</m:t>
                        </m:r>
                      </m:sup>
                    </m:sSubSup>
                    <m:r>
                      <a:rPr lang="en-US" sz="1600">
                        <a:latin typeface="Cambria Math" panose="02040503050406030204" pitchFamily="18" charset="0"/>
                        <a:sym typeface="Wingdings" pitchFamily="2" charset="2"/>
                      </a:rPr>
                      <m:t>=</m:t>
                    </m:r>
                    <m:sSup>
                      <m:sSupPr>
                        <m:ctrlPr>
                          <a:rPr lang="en-US" sz="1600" i="1">
                            <a:latin typeface="Cambria Math" panose="02040503050406030204" pitchFamily="18" charset="0"/>
                            <a:sym typeface="Wingdings" pitchFamily="2" charset="2"/>
                          </a:rPr>
                        </m:ctrlPr>
                      </m:sSupPr>
                      <m:e>
                        <m:d>
                          <m:dPr>
                            <m:ctrlPr>
                              <a:rPr lang="en-US" sz="1600" i="1">
                                <a:latin typeface="Cambria Math" panose="02040503050406030204" pitchFamily="18" charset="0"/>
                                <a:sym typeface="Wingdings" pitchFamily="2" charset="2"/>
                              </a:rPr>
                            </m:ctrlPr>
                          </m:dPr>
                          <m:e>
                            <m:r>
                              <a:rPr lang="en-US" sz="1600">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Sub>
                          </m:e>
                        </m:d>
                      </m:e>
                      <m:sup>
                        <m:r>
                          <a:rPr lang="en-US" sz="1600">
                            <a:latin typeface="Cambria Math" panose="02040503050406030204" pitchFamily="18" charset="0"/>
                            <a:sym typeface="Wingdings" pitchFamily="2" charset="2"/>
                          </a:rPr>
                          <m:t>2</m:t>
                        </m:r>
                      </m:sup>
                    </m:s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a:latin typeface="Cambria Math" panose="02040503050406030204" pitchFamily="18" charset="0"/>
                            <a:sym typeface="Wingdings" pitchFamily="2" charset="2"/>
                          </a:rPr>
                          <m:t>(2)</m:t>
                        </m:r>
                      </m:sup>
                    </m:sSubSup>
                    <m:r>
                      <a:rPr lang="en-US" sz="1600">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up>
                        <m:r>
                          <a:rPr lang="en-US" sz="1600" i="1">
                            <a:latin typeface="Cambria Math" panose="02040503050406030204" pitchFamily="18" charset="0"/>
                            <a:sym typeface="Wingdings" pitchFamily="2" charset="2"/>
                          </a:rPr>
                          <m:t>2</m:t>
                        </m:r>
                      </m:sup>
                    </m:sSub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r>
                      <m:rPr>
                        <m:sty m:val="p"/>
                      </m:rPr>
                      <a:rPr lang="en-US" sz="1600">
                        <a:latin typeface="Cambria Math" panose="02040503050406030204" pitchFamily="18" charset="0"/>
                        <a:sym typeface="Wingdings" pitchFamily="2" charset="2"/>
                      </a:rPr>
                      <m:t>and</m:t>
                    </m:r>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i="1">
                            <a:latin typeface="Cambria Math" panose="02040503050406030204" pitchFamily="18" charset="0"/>
                            <a:sym typeface="Wingdings" pitchFamily="2" charset="2"/>
                          </a:rPr>
                          <m:t>(1)</m:t>
                        </m:r>
                      </m:sup>
                    </m:sSubSup>
                    <m:r>
                      <a:rPr lang="en-US" sz="1600" i="1">
                        <a:latin typeface="Cambria Math" panose="02040503050406030204" pitchFamily="18" charset="0"/>
                        <a:sym typeface="Wingdings" pitchFamily="2" charset="2"/>
                      </a:rPr>
                      <m:t>=2</m:t>
                    </m:r>
                    <m:d>
                      <m:dPr>
                        <m:ctrlPr>
                          <a:rPr lang="en-US" sz="1600" i="1">
                            <a:latin typeface="Cambria Math" panose="02040503050406030204" pitchFamily="18" charset="0"/>
                            <a:sym typeface="Wingdings" pitchFamily="2" charset="2"/>
                          </a:rPr>
                        </m:ctrlPr>
                      </m:dPr>
                      <m:e>
                        <m:r>
                          <a:rPr lang="en-US" sz="1600" i="1">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e>
                    </m:d>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Sub>
                  </m:oMath>
                </a14:m>
                <a:r>
                  <a:rPr lang="en-GB" sz="1600" dirty="0">
                    <a:sym typeface="Wingdings" pitchFamily="2" charset="2"/>
                  </a:rPr>
                  <a:t> where e</a:t>
                </a:r>
                <a:r>
                  <a:rPr lang="en-GB" sz="1600" baseline="-25000" dirty="0">
                    <a:sym typeface="Wingdings" pitchFamily="2" charset="2"/>
                  </a:rPr>
                  <a:t>b</a:t>
                </a:r>
                <a:r>
                  <a:rPr lang="en-GB" sz="1600" dirty="0">
                    <a:sym typeface="Wingdings" pitchFamily="2" charset="2"/>
                  </a:rPr>
                  <a:t> is the b tagging efficiency and </a:t>
                </a:r>
                <a:r>
                  <a:rPr lang="en-GB" sz="1600" dirty="0" err="1">
                    <a:sym typeface="Wingdings" pitchFamily="2" charset="2"/>
                  </a:rPr>
                  <a:t>N</a:t>
                </a:r>
                <a:r>
                  <a:rPr lang="en-GB" sz="1600" baseline="-25000" dirty="0" err="1">
                    <a:sym typeface="Wingdings" pitchFamily="2" charset="2"/>
                  </a:rPr>
                  <a:t>tt</a:t>
                </a:r>
                <a:r>
                  <a:rPr lang="en-GB" sz="1600" dirty="0">
                    <a:sym typeface="Wingdings" pitchFamily="2" charset="2"/>
                  </a:rPr>
                  <a:t> is the total ttbar yield. </a:t>
                </a:r>
              </a:p>
            </p:txBody>
          </p:sp>
        </mc:Choice>
        <mc:Fallback xmlns="">
          <p:sp>
            <p:nvSpPr>
              <p:cNvPr id="22" name="Rectangle 21">
                <a:extLst>
                  <a:ext uri="{FF2B5EF4-FFF2-40B4-BE49-F238E27FC236}">
                    <a16:creationId xmlns:a16="http://schemas.microsoft.com/office/drawing/2014/main" id="{403C8F49-F8D5-384F-BE40-C10B9E2FF0CE}"/>
                  </a:ext>
                </a:extLst>
              </p:cNvPr>
              <p:cNvSpPr>
                <a:spLocks noRot="1" noChangeAspect="1" noMove="1" noResize="1" noEditPoints="1" noAdjustHandles="1" noChangeArrowheads="1" noChangeShapeType="1" noTextEdit="1"/>
              </p:cNvSpPr>
              <p:nvPr/>
            </p:nvSpPr>
            <p:spPr>
              <a:xfrm>
                <a:off x="111965" y="5591030"/>
                <a:ext cx="10730444" cy="646139"/>
              </a:xfrm>
              <a:prstGeom prst="rect">
                <a:avLst/>
              </a:prstGeom>
              <a:blipFill>
                <a:blip r:embed="rId4"/>
                <a:stretch>
                  <a:fillRect l="-236" b="-9615"/>
                </a:stretch>
              </a:blipFill>
            </p:spPr>
            <p:txBody>
              <a:bodyPr/>
              <a:lstStyle/>
              <a:p>
                <a:r>
                  <a:rPr lang="en-US">
                    <a:noFill/>
                  </a:rPr>
                  <a:t> </a:t>
                </a:r>
              </a:p>
            </p:txBody>
          </p:sp>
        </mc:Fallback>
      </mc:AlternateContent>
    </p:spTree>
    <p:extLst>
      <p:ext uri="{BB962C8B-B14F-4D97-AF65-F5344CB8AC3E}">
        <p14:creationId xmlns:p14="http://schemas.microsoft.com/office/powerpoint/2010/main" val="1784579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00B0F0"/>
                </a:solidFill>
              </a:rPr>
              <a:t>2016, </a:t>
            </a:r>
            <a:r>
              <a:rPr lang="en-US" sz="2800" u="sng" dirty="0">
                <a:solidFill>
                  <a:srgbClr val="FF0000"/>
                </a:solidFill>
              </a:rPr>
              <a:t>2017</a:t>
            </a:r>
            <a:r>
              <a:rPr lang="en-US" sz="2800" u="sng" dirty="0"/>
              <a:t>, </a:t>
            </a:r>
            <a:r>
              <a:rPr lang="en-US" sz="2800" u="sng" dirty="0">
                <a:solidFill>
                  <a:srgbClr val="00B050"/>
                </a:solidFill>
              </a:rPr>
              <a:t>2018</a:t>
            </a:r>
            <a:r>
              <a:rPr lang="en-US" sz="2800" u="sng" dirty="0"/>
              <a:t> when eb is free (SR)</a:t>
            </a:r>
          </a:p>
        </p:txBody>
      </p:sp>
      <p:sp>
        <p:nvSpPr>
          <p:cNvPr id="6" name="TextBox 5">
            <a:extLst>
              <a:ext uri="{FF2B5EF4-FFF2-40B4-BE49-F238E27FC236}">
                <a16:creationId xmlns:a16="http://schemas.microsoft.com/office/drawing/2014/main" id="{60C184D7-AF9B-2341-B6AF-705848B30236}"/>
              </a:ext>
            </a:extLst>
          </p:cNvPr>
          <p:cNvSpPr txBox="1"/>
          <p:nvPr/>
        </p:nvSpPr>
        <p:spPr>
          <a:xfrm>
            <a:off x="4682643" y="866536"/>
            <a:ext cx="3188184" cy="369332"/>
          </a:xfrm>
          <a:prstGeom prst="rect">
            <a:avLst/>
          </a:prstGeom>
          <a:noFill/>
        </p:spPr>
        <p:txBody>
          <a:bodyPr wrap="square" rtlCol="0">
            <a:spAutoFit/>
          </a:bodyPr>
          <a:lstStyle/>
          <a:p>
            <a:r>
              <a:rPr lang="en-US" dirty="0"/>
              <a:t>Signal Region (2btag)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684245" y="866536"/>
            <a:ext cx="3031961" cy="369332"/>
          </a:xfrm>
          <a:prstGeom prst="rect">
            <a:avLst/>
          </a:prstGeom>
          <a:noFill/>
        </p:spPr>
        <p:txBody>
          <a:bodyPr wrap="square" rtlCol="0">
            <a:spAutoFit/>
          </a:bodyPr>
          <a:lstStyle/>
          <a:p>
            <a:r>
              <a:rPr lang="en-US" dirty="0"/>
              <a:t>Signal Region (2btag) </a:t>
            </a:r>
            <a:r>
              <a:rPr lang="en-US" dirty="0">
                <a:solidFill>
                  <a:srgbClr val="00B0F0"/>
                </a:solidFill>
              </a:rPr>
              <a:t>(2016)</a:t>
            </a:r>
          </a:p>
        </p:txBody>
      </p:sp>
      <p:sp>
        <p:nvSpPr>
          <p:cNvPr id="9" name="TextBox 8">
            <a:extLst>
              <a:ext uri="{FF2B5EF4-FFF2-40B4-BE49-F238E27FC236}">
                <a16:creationId xmlns:a16="http://schemas.microsoft.com/office/drawing/2014/main" id="{BCC54C15-C96D-4442-8C48-8E69D9266D1D}"/>
              </a:ext>
            </a:extLst>
          </p:cNvPr>
          <p:cNvSpPr txBox="1"/>
          <p:nvPr/>
        </p:nvSpPr>
        <p:spPr>
          <a:xfrm>
            <a:off x="475047" y="5187332"/>
            <a:ext cx="11056883" cy="584775"/>
          </a:xfrm>
          <a:prstGeom prst="rect">
            <a:avLst/>
          </a:prstGeom>
          <a:noFill/>
        </p:spPr>
        <p:txBody>
          <a:bodyPr wrap="square" rtlCol="0">
            <a:spAutoFit/>
          </a:bodyPr>
          <a:lstStyle/>
          <a:p>
            <a:r>
              <a:rPr lang="en-US" sz="1600" dirty="0"/>
              <a:t>Result of the simultaneous fit on data in SR. The red line shows the ttbar contribution, the green line shows the QCD, and the black line shows the subdominant backgrounds </a:t>
            </a:r>
          </a:p>
        </p:txBody>
      </p:sp>
      <p:pic>
        <p:nvPicPr>
          <p:cNvPr id="5" name="Picture 4">
            <a:extLst>
              <a:ext uri="{FF2B5EF4-FFF2-40B4-BE49-F238E27FC236}">
                <a16:creationId xmlns:a16="http://schemas.microsoft.com/office/drawing/2014/main" id="{7DD9B0B1-2BD9-AF4C-8444-A044DE11068C}"/>
              </a:ext>
            </a:extLst>
          </p:cNvPr>
          <p:cNvPicPr>
            <a:picLocks noChangeAspect="1"/>
          </p:cNvPicPr>
          <p:nvPr/>
        </p:nvPicPr>
        <p:blipFill>
          <a:blip r:embed="rId2"/>
          <a:stretch>
            <a:fillRect/>
          </a:stretch>
        </p:blipFill>
        <p:spPr>
          <a:xfrm rot="5400000">
            <a:off x="313055" y="1102136"/>
            <a:ext cx="3550412" cy="4176522"/>
          </a:xfrm>
          <a:prstGeom prst="rect">
            <a:avLst/>
          </a:prstGeom>
        </p:spPr>
      </p:pic>
      <p:pic>
        <p:nvPicPr>
          <p:cNvPr id="11" name="Picture 10">
            <a:extLst>
              <a:ext uri="{FF2B5EF4-FFF2-40B4-BE49-F238E27FC236}">
                <a16:creationId xmlns:a16="http://schemas.microsoft.com/office/drawing/2014/main" id="{BDB01699-057D-C144-B678-8AB522D6D129}"/>
              </a:ext>
            </a:extLst>
          </p:cNvPr>
          <p:cNvPicPr>
            <a:picLocks noChangeAspect="1"/>
          </p:cNvPicPr>
          <p:nvPr/>
        </p:nvPicPr>
        <p:blipFill>
          <a:blip r:embed="rId3"/>
          <a:stretch>
            <a:fillRect/>
          </a:stretch>
        </p:blipFill>
        <p:spPr>
          <a:xfrm rot="5400000">
            <a:off x="4320794" y="1106420"/>
            <a:ext cx="3550412" cy="4176522"/>
          </a:xfrm>
          <a:prstGeom prst="rect">
            <a:avLst/>
          </a:prstGeom>
        </p:spPr>
      </p:pic>
      <p:sp>
        <p:nvSpPr>
          <p:cNvPr id="13" name="Slide Number Placeholder 12">
            <a:extLst>
              <a:ext uri="{FF2B5EF4-FFF2-40B4-BE49-F238E27FC236}">
                <a16:creationId xmlns:a16="http://schemas.microsoft.com/office/drawing/2014/main" id="{7E5FA966-E356-204A-A3BD-41E3B7EE1560}"/>
              </a:ext>
            </a:extLst>
          </p:cNvPr>
          <p:cNvSpPr>
            <a:spLocks noGrp="1"/>
          </p:cNvSpPr>
          <p:nvPr>
            <p:ph type="sldNum" sz="quarter" idx="12"/>
          </p:nvPr>
        </p:nvSpPr>
        <p:spPr/>
        <p:txBody>
          <a:bodyPr/>
          <a:lstStyle/>
          <a:p>
            <a:fld id="{4FAB73BC-B049-4115-A692-8D63A059BFB8}" type="slidenum">
              <a:rPr lang="en-US" smtClean="0"/>
              <a:pPr/>
              <a:t>17</a:t>
            </a:fld>
            <a:endParaRPr lang="en-US" dirty="0"/>
          </a:p>
        </p:txBody>
      </p:sp>
      <p:pic>
        <p:nvPicPr>
          <p:cNvPr id="10" name="Picture 9">
            <a:extLst>
              <a:ext uri="{FF2B5EF4-FFF2-40B4-BE49-F238E27FC236}">
                <a16:creationId xmlns:a16="http://schemas.microsoft.com/office/drawing/2014/main" id="{4E3F2F0E-F1D8-4645-805A-75B2BD2B0C52}"/>
              </a:ext>
            </a:extLst>
          </p:cNvPr>
          <p:cNvPicPr>
            <a:picLocks noChangeAspect="1"/>
          </p:cNvPicPr>
          <p:nvPr/>
        </p:nvPicPr>
        <p:blipFill>
          <a:blip r:embed="rId4"/>
          <a:stretch>
            <a:fillRect/>
          </a:stretch>
        </p:blipFill>
        <p:spPr>
          <a:xfrm rot="5400000">
            <a:off x="8328533" y="1102136"/>
            <a:ext cx="3550412" cy="4176522"/>
          </a:xfrm>
          <a:prstGeom prst="rect">
            <a:avLst/>
          </a:prstGeom>
        </p:spPr>
      </p:pic>
      <p:sp>
        <p:nvSpPr>
          <p:cNvPr id="12" name="TextBox 11">
            <a:extLst>
              <a:ext uri="{FF2B5EF4-FFF2-40B4-BE49-F238E27FC236}">
                <a16:creationId xmlns:a16="http://schemas.microsoft.com/office/drawing/2014/main" id="{C5677AF1-A215-4B46-8C9A-8609F7F79BE2}"/>
              </a:ext>
            </a:extLst>
          </p:cNvPr>
          <p:cNvSpPr txBox="1"/>
          <p:nvPr/>
        </p:nvSpPr>
        <p:spPr>
          <a:xfrm>
            <a:off x="8475796" y="865098"/>
            <a:ext cx="3031961" cy="369332"/>
          </a:xfrm>
          <a:prstGeom prst="rect">
            <a:avLst/>
          </a:prstGeom>
          <a:noFill/>
        </p:spPr>
        <p:txBody>
          <a:bodyPr wrap="square" rtlCol="0">
            <a:spAutoFit/>
          </a:bodyPr>
          <a:lstStyle/>
          <a:p>
            <a:r>
              <a:rPr lang="en-US" dirty="0"/>
              <a:t>Signal Region (2btag) </a:t>
            </a:r>
            <a:r>
              <a:rPr lang="el-GR" dirty="0">
                <a:solidFill>
                  <a:srgbClr val="00B050"/>
                </a:solidFill>
              </a:rPr>
              <a:t>(2018)</a:t>
            </a:r>
            <a:endParaRPr lang="en-US" dirty="0">
              <a:solidFill>
                <a:srgbClr val="00B050"/>
              </a:solidFill>
            </a:endParaRPr>
          </a:p>
        </p:txBody>
      </p:sp>
    </p:spTree>
    <p:extLst>
      <p:ext uri="{BB962C8B-B14F-4D97-AF65-F5344CB8AC3E}">
        <p14:creationId xmlns:p14="http://schemas.microsoft.com/office/powerpoint/2010/main" val="3235547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54C15-C96D-4442-8C48-8E69D9266D1D}"/>
              </a:ext>
            </a:extLst>
          </p:cNvPr>
          <p:cNvSpPr txBox="1"/>
          <p:nvPr/>
        </p:nvSpPr>
        <p:spPr>
          <a:xfrm>
            <a:off x="475047" y="5177869"/>
            <a:ext cx="11056883" cy="584775"/>
          </a:xfrm>
          <a:prstGeom prst="rect">
            <a:avLst/>
          </a:prstGeom>
          <a:noFill/>
        </p:spPr>
        <p:txBody>
          <a:bodyPr wrap="square" rtlCol="0">
            <a:spAutoFit/>
          </a:bodyPr>
          <a:lstStyle/>
          <a:p>
            <a:r>
              <a:rPr lang="en-US" sz="1600" dirty="0"/>
              <a:t>Result of the simultaneous fit on data in CR. The red line shows the ttbar contribution, the green line shows the QCD, and the black line shows the subdominant backgrounds </a:t>
            </a:r>
          </a:p>
        </p:txBody>
      </p:sp>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00B0F0"/>
                </a:solidFill>
              </a:rPr>
              <a:t>2016, </a:t>
            </a:r>
            <a:r>
              <a:rPr lang="en-US" sz="2800" u="sng" dirty="0">
                <a:solidFill>
                  <a:srgbClr val="FF0000"/>
                </a:solidFill>
              </a:rPr>
              <a:t>2017</a:t>
            </a:r>
            <a:r>
              <a:rPr lang="en-US" sz="2800" u="sng" dirty="0"/>
              <a:t>, </a:t>
            </a:r>
            <a:r>
              <a:rPr lang="en-US" sz="2800" u="sng" dirty="0">
                <a:solidFill>
                  <a:srgbClr val="00B050"/>
                </a:solidFill>
              </a:rPr>
              <a:t>2018</a:t>
            </a:r>
            <a:r>
              <a:rPr lang="en-US" sz="2800" u="sng" dirty="0"/>
              <a:t> when eb is free (CR)</a:t>
            </a:r>
          </a:p>
        </p:txBody>
      </p:sp>
      <p:sp>
        <p:nvSpPr>
          <p:cNvPr id="6" name="TextBox 5">
            <a:extLst>
              <a:ext uri="{FF2B5EF4-FFF2-40B4-BE49-F238E27FC236}">
                <a16:creationId xmlns:a16="http://schemas.microsoft.com/office/drawing/2014/main" id="{60C184D7-AF9B-2341-B6AF-705848B30236}"/>
              </a:ext>
            </a:extLst>
          </p:cNvPr>
          <p:cNvSpPr txBox="1"/>
          <p:nvPr/>
        </p:nvSpPr>
        <p:spPr>
          <a:xfrm>
            <a:off x="4505931" y="761408"/>
            <a:ext cx="3180137" cy="369332"/>
          </a:xfrm>
          <a:prstGeom prst="rect">
            <a:avLst/>
          </a:prstGeom>
          <a:noFill/>
        </p:spPr>
        <p:txBody>
          <a:bodyPr wrap="square" rtlCol="0">
            <a:spAutoFit/>
          </a:bodyPr>
          <a:lstStyle/>
          <a:p>
            <a:r>
              <a:rPr lang="en-US" dirty="0"/>
              <a:t>Control Region (0btag)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534125" y="764143"/>
            <a:ext cx="3046248" cy="369332"/>
          </a:xfrm>
          <a:prstGeom prst="rect">
            <a:avLst/>
          </a:prstGeom>
          <a:noFill/>
        </p:spPr>
        <p:txBody>
          <a:bodyPr wrap="square" rtlCol="0">
            <a:spAutoFit/>
          </a:bodyPr>
          <a:lstStyle/>
          <a:p>
            <a:r>
              <a:rPr lang="en-US" dirty="0"/>
              <a:t>Control Region (0btag) </a:t>
            </a:r>
            <a:r>
              <a:rPr lang="en-US" dirty="0">
                <a:solidFill>
                  <a:srgbClr val="00B0F0"/>
                </a:solidFill>
              </a:rPr>
              <a:t>(2016)</a:t>
            </a:r>
          </a:p>
        </p:txBody>
      </p:sp>
      <p:pic>
        <p:nvPicPr>
          <p:cNvPr id="4" name="Picture 3">
            <a:extLst>
              <a:ext uri="{FF2B5EF4-FFF2-40B4-BE49-F238E27FC236}">
                <a16:creationId xmlns:a16="http://schemas.microsoft.com/office/drawing/2014/main" id="{7E9B9C01-78AB-BF42-8FB5-523B32BB4C38}"/>
              </a:ext>
            </a:extLst>
          </p:cNvPr>
          <p:cNvPicPr>
            <a:picLocks noChangeAspect="1"/>
          </p:cNvPicPr>
          <p:nvPr/>
        </p:nvPicPr>
        <p:blipFill>
          <a:blip r:embed="rId2"/>
          <a:stretch>
            <a:fillRect/>
          </a:stretch>
        </p:blipFill>
        <p:spPr>
          <a:xfrm rot="5400000">
            <a:off x="333202" y="1052835"/>
            <a:ext cx="3550412" cy="4176522"/>
          </a:xfrm>
          <a:prstGeom prst="rect">
            <a:avLst/>
          </a:prstGeom>
        </p:spPr>
      </p:pic>
      <p:pic>
        <p:nvPicPr>
          <p:cNvPr id="11" name="Picture 10">
            <a:extLst>
              <a:ext uri="{FF2B5EF4-FFF2-40B4-BE49-F238E27FC236}">
                <a16:creationId xmlns:a16="http://schemas.microsoft.com/office/drawing/2014/main" id="{A46FC100-0F1F-6A4B-A40A-021487BA02D5}"/>
              </a:ext>
            </a:extLst>
          </p:cNvPr>
          <p:cNvPicPr>
            <a:picLocks noChangeAspect="1"/>
          </p:cNvPicPr>
          <p:nvPr/>
        </p:nvPicPr>
        <p:blipFill>
          <a:blip r:embed="rId3"/>
          <a:stretch>
            <a:fillRect/>
          </a:stretch>
        </p:blipFill>
        <p:spPr>
          <a:xfrm rot="5400000">
            <a:off x="4320794" y="1052835"/>
            <a:ext cx="3550412" cy="4176522"/>
          </a:xfrm>
          <a:prstGeom prst="rect">
            <a:avLst/>
          </a:prstGeom>
        </p:spPr>
      </p:pic>
      <p:sp>
        <p:nvSpPr>
          <p:cNvPr id="13" name="Slide Number Placeholder 12">
            <a:extLst>
              <a:ext uri="{FF2B5EF4-FFF2-40B4-BE49-F238E27FC236}">
                <a16:creationId xmlns:a16="http://schemas.microsoft.com/office/drawing/2014/main" id="{C3E889F8-EBE6-8A4D-8ABC-87A042EC8E75}"/>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10" name="TextBox 9">
            <a:extLst>
              <a:ext uri="{FF2B5EF4-FFF2-40B4-BE49-F238E27FC236}">
                <a16:creationId xmlns:a16="http://schemas.microsoft.com/office/drawing/2014/main" id="{815CD47B-85E7-1942-A69C-AA53F47532E8}"/>
              </a:ext>
            </a:extLst>
          </p:cNvPr>
          <p:cNvSpPr txBox="1"/>
          <p:nvPr/>
        </p:nvSpPr>
        <p:spPr>
          <a:xfrm>
            <a:off x="8377334" y="734991"/>
            <a:ext cx="3046248" cy="369332"/>
          </a:xfrm>
          <a:prstGeom prst="rect">
            <a:avLst/>
          </a:prstGeom>
          <a:noFill/>
        </p:spPr>
        <p:txBody>
          <a:bodyPr wrap="square" rtlCol="0">
            <a:spAutoFit/>
          </a:bodyPr>
          <a:lstStyle/>
          <a:p>
            <a:r>
              <a:rPr lang="en-US" dirty="0"/>
              <a:t>Control Region (0btag) </a:t>
            </a:r>
            <a:r>
              <a:rPr lang="el-GR" dirty="0">
                <a:solidFill>
                  <a:srgbClr val="00B050"/>
                </a:solidFill>
              </a:rPr>
              <a:t>(2018)</a:t>
            </a:r>
            <a:endParaRPr lang="en-US" dirty="0">
              <a:solidFill>
                <a:srgbClr val="00B050"/>
              </a:solidFill>
            </a:endParaRPr>
          </a:p>
        </p:txBody>
      </p:sp>
      <p:pic>
        <p:nvPicPr>
          <p:cNvPr id="12" name="Picture 11">
            <a:extLst>
              <a:ext uri="{FF2B5EF4-FFF2-40B4-BE49-F238E27FC236}">
                <a16:creationId xmlns:a16="http://schemas.microsoft.com/office/drawing/2014/main" id="{3586F3A4-3B6F-6B48-BB87-E8AECAD5C3EE}"/>
              </a:ext>
            </a:extLst>
          </p:cNvPr>
          <p:cNvPicPr>
            <a:picLocks noChangeAspect="1"/>
          </p:cNvPicPr>
          <p:nvPr/>
        </p:nvPicPr>
        <p:blipFill>
          <a:blip r:embed="rId4"/>
          <a:stretch>
            <a:fillRect/>
          </a:stretch>
        </p:blipFill>
        <p:spPr>
          <a:xfrm rot="5400000">
            <a:off x="8308386" y="1052835"/>
            <a:ext cx="3550412" cy="4176522"/>
          </a:xfrm>
          <a:prstGeom prst="rect">
            <a:avLst/>
          </a:prstGeom>
        </p:spPr>
      </p:pic>
    </p:spTree>
    <p:extLst>
      <p:ext uri="{BB962C8B-B14F-4D97-AF65-F5344CB8AC3E}">
        <p14:creationId xmlns:p14="http://schemas.microsoft.com/office/powerpoint/2010/main" val="168185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4" y="205522"/>
            <a:ext cx="11918111" cy="954107"/>
          </a:xfrm>
          <a:prstGeom prst="rect">
            <a:avLst/>
          </a:prstGeom>
          <a:noFill/>
        </p:spPr>
        <p:txBody>
          <a:bodyPr wrap="square" rtlCol="0">
            <a:spAutoFit/>
          </a:bodyPr>
          <a:lstStyle/>
          <a:p>
            <a:r>
              <a:rPr lang="en-US" sz="2800" u="sng" dirty="0"/>
              <a:t>Simultaneous Fit in 3 regions for </a:t>
            </a:r>
            <a:r>
              <a:rPr lang="en-US" sz="2800" u="sng" dirty="0">
                <a:solidFill>
                  <a:srgbClr val="00B0F0"/>
                </a:solidFill>
              </a:rPr>
              <a:t>2016, </a:t>
            </a:r>
            <a:r>
              <a:rPr lang="en-US" sz="2800" u="sng" dirty="0">
                <a:solidFill>
                  <a:srgbClr val="FF0000"/>
                </a:solidFill>
              </a:rPr>
              <a:t>2017</a:t>
            </a:r>
            <a:r>
              <a:rPr lang="en-US" sz="2800" u="sng" dirty="0"/>
              <a:t>, </a:t>
            </a:r>
            <a:r>
              <a:rPr lang="en-US" sz="2800" u="sng" dirty="0">
                <a:solidFill>
                  <a:srgbClr val="00B050"/>
                </a:solidFill>
              </a:rPr>
              <a:t>2018</a:t>
            </a:r>
            <a:r>
              <a:rPr lang="en-US" sz="2800" u="sng" dirty="0"/>
              <a:t> when eb is free (1btag region)</a:t>
            </a:r>
          </a:p>
          <a:p>
            <a:endParaRPr lang="en-US" sz="2800" u="sng" dirty="0"/>
          </a:p>
        </p:txBody>
      </p:sp>
      <p:sp>
        <p:nvSpPr>
          <p:cNvPr id="2" name="TextBox 1">
            <a:extLst>
              <a:ext uri="{FF2B5EF4-FFF2-40B4-BE49-F238E27FC236}">
                <a16:creationId xmlns:a16="http://schemas.microsoft.com/office/drawing/2014/main" id="{B2F25ADD-763F-1347-84D9-FA823D90C9D2}"/>
              </a:ext>
            </a:extLst>
          </p:cNvPr>
          <p:cNvSpPr txBox="1"/>
          <p:nvPr/>
        </p:nvSpPr>
        <p:spPr>
          <a:xfrm>
            <a:off x="4932218" y="885302"/>
            <a:ext cx="2327564" cy="369332"/>
          </a:xfrm>
          <a:prstGeom prst="rect">
            <a:avLst/>
          </a:prstGeom>
          <a:noFill/>
        </p:spPr>
        <p:txBody>
          <a:bodyPr wrap="square" rtlCol="0">
            <a:spAutoFit/>
          </a:bodyPr>
          <a:lstStyle/>
          <a:p>
            <a:pPr algn="ctr"/>
            <a:r>
              <a:rPr lang="en-US" dirty="0"/>
              <a:t>1btag region </a:t>
            </a:r>
            <a:r>
              <a:rPr lang="en-US" dirty="0">
                <a:solidFill>
                  <a:srgbClr val="FF0000"/>
                </a:solidFill>
              </a:rPr>
              <a:t>(2017)</a:t>
            </a:r>
          </a:p>
        </p:txBody>
      </p:sp>
      <p:sp>
        <p:nvSpPr>
          <p:cNvPr id="8" name="TextBox 7">
            <a:extLst>
              <a:ext uri="{FF2B5EF4-FFF2-40B4-BE49-F238E27FC236}">
                <a16:creationId xmlns:a16="http://schemas.microsoft.com/office/drawing/2014/main" id="{EFDA841C-1E17-4241-B5CB-B6F369411C3B}"/>
              </a:ext>
            </a:extLst>
          </p:cNvPr>
          <p:cNvSpPr txBox="1"/>
          <p:nvPr/>
        </p:nvSpPr>
        <p:spPr>
          <a:xfrm>
            <a:off x="924479" y="885302"/>
            <a:ext cx="2327564" cy="369332"/>
          </a:xfrm>
          <a:prstGeom prst="rect">
            <a:avLst/>
          </a:prstGeom>
          <a:noFill/>
        </p:spPr>
        <p:txBody>
          <a:bodyPr wrap="square" rtlCol="0">
            <a:spAutoFit/>
          </a:bodyPr>
          <a:lstStyle/>
          <a:p>
            <a:pPr algn="ctr"/>
            <a:r>
              <a:rPr lang="en-US" dirty="0"/>
              <a:t>1btag region</a:t>
            </a:r>
            <a:r>
              <a:rPr lang="en-US" dirty="0">
                <a:solidFill>
                  <a:srgbClr val="00B0F0"/>
                </a:solidFill>
              </a:rPr>
              <a:t> (2016)</a:t>
            </a:r>
          </a:p>
        </p:txBody>
      </p:sp>
      <p:pic>
        <p:nvPicPr>
          <p:cNvPr id="5" name="Picture 4">
            <a:extLst>
              <a:ext uri="{FF2B5EF4-FFF2-40B4-BE49-F238E27FC236}">
                <a16:creationId xmlns:a16="http://schemas.microsoft.com/office/drawing/2014/main" id="{425F103A-0300-764E-9B5F-158A954C4978}"/>
              </a:ext>
            </a:extLst>
          </p:cNvPr>
          <p:cNvPicPr>
            <a:picLocks noChangeAspect="1"/>
          </p:cNvPicPr>
          <p:nvPr/>
        </p:nvPicPr>
        <p:blipFill>
          <a:blip r:embed="rId2"/>
          <a:stretch>
            <a:fillRect/>
          </a:stretch>
        </p:blipFill>
        <p:spPr>
          <a:xfrm rot="5400000">
            <a:off x="313055" y="1205883"/>
            <a:ext cx="3550412" cy="4176522"/>
          </a:xfrm>
          <a:prstGeom prst="rect">
            <a:avLst/>
          </a:prstGeom>
        </p:spPr>
      </p:pic>
      <p:pic>
        <p:nvPicPr>
          <p:cNvPr id="10" name="Picture 9">
            <a:extLst>
              <a:ext uri="{FF2B5EF4-FFF2-40B4-BE49-F238E27FC236}">
                <a16:creationId xmlns:a16="http://schemas.microsoft.com/office/drawing/2014/main" id="{D86A98D3-FCC2-0448-967F-16FA4FFB01D7}"/>
              </a:ext>
            </a:extLst>
          </p:cNvPr>
          <p:cNvPicPr>
            <a:picLocks noChangeAspect="1"/>
          </p:cNvPicPr>
          <p:nvPr/>
        </p:nvPicPr>
        <p:blipFill>
          <a:blip r:embed="rId3"/>
          <a:stretch>
            <a:fillRect/>
          </a:stretch>
        </p:blipFill>
        <p:spPr>
          <a:xfrm rot="5400000">
            <a:off x="4320794" y="1205882"/>
            <a:ext cx="3550412" cy="4176522"/>
          </a:xfrm>
          <a:prstGeom prst="rect">
            <a:avLst/>
          </a:prstGeom>
        </p:spPr>
      </p:pic>
      <p:sp>
        <p:nvSpPr>
          <p:cNvPr id="12" name="Slide Number Placeholder 11">
            <a:extLst>
              <a:ext uri="{FF2B5EF4-FFF2-40B4-BE49-F238E27FC236}">
                <a16:creationId xmlns:a16="http://schemas.microsoft.com/office/drawing/2014/main" id="{6FFC0309-6C9C-B548-AC27-B939CF0EF732}"/>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
        <p:nvSpPr>
          <p:cNvPr id="9" name="TextBox 8">
            <a:extLst>
              <a:ext uri="{FF2B5EF4-FFF2-40B4-BE49-F238E27FC236}">
                <a16:creationId xmlns:a16="http://schemas.microsoft.com/office/drawing/2014/main" id="{B4360ABE-CAA8-9B4C-8A01-8BC98069EA5C}"/>
              </a:ext>
            </a:extLst>
          </p:cNvPr>
          <p:cNvSpPr txBox="1"/>
          <p:nvPr/>
        </p:nvSpPr>
        <p:spPr>
          <a:xfrm>
            <a:off x="8736676" y="885302"/>
            <a:ext cx="2327564" cy="369332"/>
          </a:xfrm>
          <a:prstGeom prst="rect">
            <a:avLst/>
          </a:prstGeom>
          <a:noFill/>
        </p:spPr>
        <p:txBody>
          <a:bodyPr wrap="square" rtlCol="0">
            <a:spAutoFit/>
          </a:bodyPr>
          <a:lstStyle/>
          <a:p>
            <a:pPr algn="ctr"/>
            <a:r>
              <a:rPr lang="en-US" dirty="0"/>
              <a:t>1btag region </a:t>
            </a:r>
            <a:r>
              <a:rPr lang="en-US" dirty="0">
                <a:solidFill>
                  <a:srgbClr val="00B050"/>
                </a:solidFill>
              </a:rPr>
              <a:t>(2018)</a:t>
            </a:r>
          </a:p>
        </p:txBody>
      </p:sp>
      <p:pic>
        <p:nvPicPr>
          <p:cNvPr id="11" name="Picture 10">
            <a:extLst>
              <a:ext uri="{FF2B5EF4-FFF2-40B4-BE49-F238E27FC236}">
                <a16:creationId xmlns:a16="http://schemas.microsoft.com/office/drawing/2014/main" id="{219BBEF0-BC5A-6941-8C2F-259652B34BC5}"/>
              </a:ext>
            </a:extLst>
          </p:cNvPr>
          <p:cNvPicPr>
            <a:picLocks noChangeAspect="1"/>
          </p:cNvPicPr>
          <p:nvPr/>
        </p:nvPicPr>
        <p:blipFill>
          <a:blip r:embed="rId4"/>
          <a:stretch>
            <a:fillRect/>
          </a:stretch>
        </p:blipFill>
        <p:spPr>
          <a:xfrm rot="5400000">
            <a:off x="8328533" y="1205881"/>
            <a:ext cx="3550412" cy="4176522"/>
          </a:xfrm>
          <a:prstGeom prst="rect">
            <a:avLst/>
          </a:prstGeom>
        </p:spPr>
      </p:pic>
    </p:spTree>
    <p:extLst>
      <p:ext uri="{BB962C8B-B14F-4D97-AF65-F5344CB8AC3E}">
        <p14:creationId xmlns:p14="http://schemas.microsoft.com/office/powerpoint/2010/main" val="2303526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635" y="1293223"/>
            <a:ext cx="5703376" cy="4206240"/>
          </a:xfrm>
          <a:prstGeom prst="rect">
            <a:avLst/>
          </a:prstGeom>
        </p:spPr>
      </p:pic>
      <p:sp>
        <p:nvSpPr>
          <p:cNvPr id="6" name="TextBox 5"/>
          <p:cNvSpPr txBox="1"/>
          <p:nvPr/>
        </p:nvSpPr>
        <p:spPr>
          <a:xfrm>
            <a:off x="128493" y="1012972"/>
            <a:ext cx="4463273" cy="1477328"/>
          </a:xfrm>
          <a:prstGeom prst="rect">
            <a:avLst/>
          </a:prstGeom>
          <a:noFill/>
        </p:spPr>
        <p:txBody>
          <a:bodyPr wrap="none" rtlCol="0">
            <a:spAutoFit/>
          </a:bodyPr>
          <a:lstStyle/>
          <a:p>
            <a:r>
              <a:rPr lang="en-US" dirty="0"/>
              <a:t>Top, anti-top production with fully hadronic</a:t>
            </a:r>
          </a:p>
          <a:p>
            <a:r>
              <a:rPr lang="en-US" dirty="0"/>
              <a:t>final state.</a:t>
            </a:r>
          </a:p>
          <a:p>
            <a:endParaRPr lang="en-US" dirty="0"/>
          </a:p>
          <a:p>
            <a:r>
              <a:rPr lang="en-US" dirty="0"/>
              <a:t>Trying to identify two big jets that contain the</a:t>
            </a:r>
          </a:p>
          <a:p>
            <a:r>
              <a:rPr lang="en-US" dirty="0"/>
              <a:t>products of the top/anti-top decay.</a:t>
            </a:r>
          </a:p>
        </p:txBody>
      </p:sp>
      <p:cxnSp>
        <p:nvCxnSpPr>
          <p:cNvPr id="8" name="Straight Connector 7"/>
          <p:cNvCxnSpPr>
            <a:endCxn id="14" idx="2"/>
          </p:cNvCxnSpPr>
          <p:nvPr/>
        </p:nvCxnSpPr>
        <p:spPr>
          <a:xfrm flipH="1" flipV="1">
            <a:off x="6693088" y="1061540"/>
            <a:ext cx="1051603" cy="18202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14" idx="6"/>
          </p:cNvCxnSpPr>
          <p:nvPr/>
        </p:nvCxnSpPr>
        <p:spPr>
          <a:xfrm flipV="1">
            <a:off x="7960792" y="2121540"/>
            <a:ext cx="2334350" cy="8460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rot="983875">
            <a:off x="6616724" y="1341394"/>
            <a:ext cx="3754782" cy="50029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5" y="2881746"/>
            <a:ext cx="4577567" cy="2930263"/>
          </a:xfrm>
          <a:prstGeom prst="rect">
            <a:avLst/>
          </a:prstGeom>
        </p:spPr>
      </p:pic>
      <p:sp>
        <p:nvSpPr>
          <p:cNvPr id="15" name="TextBox 14"/>
          <p:cNvSpPr txBox="1"/>
          <p:nvPr/>
        </p:nvSpPr>
        <p:spPr>
          <a:xfrm>
            <a:off x="111966" y="83975"/>
            <a:ext cx="7791062" cy="523220"/>
          </a:xfrm>
          <a:prstGeom prst="rect">
            <a:avLst/>
          </a:prstGeom>
          <a:noFill/>
        </p:spPr>
        <p:txBody>
          <a:bodyPr wrap="square" rtlCol="0">
            <a:spAutoFit/>
          </a:bodyPr>
          <a:lstStyle/>
          <a:p>
            <a:r>
              <a:rPr lang="en-GB" sz="2800" u="sng" dirty="0"/>
              <a:t>Motivation</a:t>
            </a:r>
          </a:p>
        </p:txBody>
      </p:sp>
    </p:spTree>
    <p:extLst>
      <p:ext uri="{BB962C8B-B14F-4D97-AF65-F5344CB8AC3E}">
        <p14:creationId xmlns:p14="http://schemas.microsoft.com/office/powerpoint/2010/main" val="3160262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We are checking for different values of e</a:t>
            </a:r>
            <a:r>
              <a:rPr lang="en-US" sz="1600" baseline="-25000" dirty="0"/>
              <a:t>b</a:t>
            </a:r>
            <a:r>
              <a:rPr lang="en-US" sz="1600" dirty="0"/>
              <a:t> , the output of the </a:t>
            </a:r>
            <a:r>
              <a:rPr lang="en-US" sz="1600" baseline="30000" dirty="0"/>
              <a:t> </a:t>
            </a:r>
            <a:r>
              <a:rPr lang="en-US" sz="1600" dirty="0"/>
              <a:t>N</a:t>
            </a:r>
            <a:r>
              <a:rPr lang="en-US" sz="1600" baseline="30000" dirty="0"/>
              <a:t>(2)</a:t>
            </a:r>
            <a:r>
              <a:rPr lang="en-US" sz="1600" baseline="-25000" dirty="0"/>
              <a:t>QCD </a:t>
            </a:r>
            <a:r>
              <a:rPr lang="en-US" sz="1600" dirty="0"/>
              <a:t>for </a:t>
            </a:r>
            <a:r>
              <a:rPr lang="en-US" sz="1600" dirty="0">
                <a:solidFill>
                  <a:srgbClr val="00B0F0"/>
                </a:solidFill>
              </a:rPr>
              <a:t>2016</a:t>
            </a:r>
            <a:r>
              <a:rPr lang="en-US" sz="1600" dirty="0"/>
              <a:t> , </a:t>
            </a:r>
            <a:r>
              <a:rPr lang="en-US" sz="1600" dirty="0">
                <a:solidFill>
                  <a:srgbClr val="FF0000"/>
                </a:solidFill>
              </a:rPr>
              <a:t>2017</a:t>
            </a:r>
            <a:r>
              <a:rPr lang="en-US" sz="1600" dirty="0"/>
              <a:t>, </a:t>
            </a:r>
            <a:r>
              <a:rPr lang="en-US" sz="1600" dirty="0">
                <a:solidFill>
                  <a:srgbClr val="00B050"/>
                </a:solidFill>
              </a:rPr>
              <a:t>2018</a:t>
            </a:r>
          </a:p>
          <a:p>
            <a:pPr marL="285750" indent="-285750">
              <a:buFont typeface="Arial" panose="020B0604020202020204" pitchFamily="34" charset="0"/>
              <a:buChar char="•"/>
            </a:pPr>
            <a:r>
              <a:rPr lang="en-US" sz="1600" dirty="0"/>
              <a:t>Calculated </a:t>
            </a:r>
            <a:r>
              <a:rPr lang="en-US" sz="1600" dirty="0" err="1"/>
              <a:t>btagging</a:t>
            </a:r>
            <a:r>
              <a:rPr lang="en-US" sz="1600" dirty="0"/>
              <a:t> efficiency for all years</a:t>
            </a:r>
          </a:p>
          <a:p>
            <a:pPr marL="742950" lvl="1" indent="-285750">
              <a:buFont typeface="Arial" panose="020B0604020202020204" pitchFamily="34" charset="0"/>
              <a:buChar char="•"/>
            </a:pPr>
            <a:r>
              <a:rPr lang="en-US" sz="1600" dirty="0" err="1"/>
              <a:t>btagging</a:t>
            </a:r>
            <a:r>
              <a:rPr lang="en-US" sz="1600" dirty="0"/>
              <a:t> efficiency when the parameter is set as a free nuisance in the simultaneous fit</a:t>
            </a:r>
          </a:p>
          <a:p>
            <a:pPr marL="742950" lvl="1" indent="-285750">
              <a:buFont typeface="Arial" panose="020B0604020202020204" pitchFamily="34" charset="0"/>
              <a:buChar char="•"/>
            </a:pPr>
            <a:r>
              <a:rPr lang="en-US" sz="1600" dirty="0">
                <a:solidFill>
                  <a:srgbClr val="0070C0"/>
                </a:solidFill>
              </a:rPr>
              <a:t>2016: eb (fit) ≈ 0.61 and eb (calculated) ≈0.63</a:t>
            </a:r>
          </a:p>
          <a:p>
            <a:pPr marL="742950" lvl="1" indent="-285750">
              <a:buFont typeface="Arial" panose="020B0604020202020204" pitchFamily="34" charset="0"/>
              <a:buChar char="•"/>
            </a:pPr>
            <a:r>
              <a:rPr lang="en-US" sz="1600" dirty="0">
                <a:solidFill>
                  <a:srgbClr val="FF0000"/>
                </a:solidFill>
              </a:rPr>
              <a:t>2017: eb(fit) ≈  0.55 and eb (calculated) ≈ 0.61 </a:t>
            </a:r>
            <a:endParaRPr lang="el-GR" sz="1600" dirty="0">
              <a:solidFill>
                <a:srgbClr val="FF0000"/>
              </a:solidFill>
            </a:endParaRPr>
          </a:p>
          <a:p>
            <a:pPr marL="742950" lvl="1" indent="-285750">
              <a:buFont typeface="Arial" panose="020B0604020202020204" pitchFamily="34" charset="0"/>
              <a:buChar char="•"/>
            </a:pPr>
            <a:r>
              <a:rPr lang="el-GR" sz="1600" dirty="0">
                <a:solidFill>
                  <a:srgbClr val="00B050"/>
                </a:solidFill>
              </a:rPr>
              <a:t>2018</a:t>
            </a:r>
            <a:r>
              <a:rPr lang="en-US" sz="1600" dirty="0">
                <a:solidFill>
                  <a:srgbClr val="00B050"/>
                </a:solidFill>
              </a:rPr>
              <a:t>: eb(fit) ≈  0.57 and eb (calculated) ≈ 0.63</a:t>
            </a:r>
            <a:endParaRPr lang="el-GR" sz="1600" dirty="0">
              <a:solidFill>
                <a:srgbClr val="00B050"/>
              </a:solidFill>
            </a:endParaRPr>
          </a:p>
          <a:p>
            <a:pPr marL="742950" lvl="1" indent="-285750">
              <a:buFont typeface="Arial" panose="020B0604020202020204" pitchFamily="34" charset="0"/>
              <a:buChar char="•"/>
            </a:pPr>
            <a:endParaRPr lang="en-GB" sz="1600" dirty="0">
              <a:solidFill>
                <a:srgbClr val="0070C0"/>
              </a:solidFill>
            </a:endParaRPr>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20</a:t>
            </a:fld>
            <a:endParaRPr lang="en-US" dirty="0"/>
          </a:p>
        </p:txBody>
      </p:sp>
      <p:pic>
        <p:nvPicPr>
          <p:cNvPr id="5" name="Picture 4">
            <a:extLst>
              <a:ext uri="{FF2B5EF4-FFF2-40B4-BE49-F238E27FC236}">
                <a16:creationId xmlns:a16="http://schemas.microsoft.com/office/drawing/2014/main" id="{7321B46D-B107-6249-BC5A-35B6CC683FB4}"/>
              </a:ext>
            </a:extLst>
          </p:cNvPr>
          <p:cNvPicPr>
            <a:picLocks noChangeAspect="1"/>
          </p:cNvPicPr>
          <p:nvPr/>
        </p:nvPicPr>
        <p:blipFill>
          <a:blip r:embed="rId2"/>
          <a:stretch>
            <a:fillRect/>
          </a:stretch>
        </p:blipFill>
        <p:spPr>
          <a:xfrm rot="5400000">
            <a:off x="575578" y="1955058"/>
            <a:ext cx="3012694" cy="4176522"/>
          </a:xfrm>
          <a:prstGeom prst="rect">
            <a:avLst/>
          </a:prstGeom>
        </p:spPr>
      </p:pic>
      <p:pic>
        <p:nvPicPr>
          <p:cNvPr id="8" name="Picture 7">
            <a:extLst>
              <a:ext uri="{FF2B5EF4-FFF2-40B4-BE49-F238E27FC236}">
                <a16:creationId xmlns:a16="http://schemas.microsoft.com/office/drawing/2014/main" id="{444B71BD-1147-A44F-8174-55CA8932228B}"/>
              </a:ext>
            </a:extLst>
          </p:cNvPr>
          <p:cNvPicPr>
            <a:picLocks noChangeAspect="1"/>
          </p:cNvPicPr>
          <p:nvPr/>
        </p:nvPicPr>
        <p:blipFill>
          <a:blip r:embed="rId3"/>
          <a:stretch>
            <a:fillRect/>
          </a:stretch>
        </p:blipFill>
        <p:spPr>
          <a:xfrm rot="5400000">
            <a:off x="4420870" y="1955058"/>
            <a:ext cx="3012694" cy="4176522"/>
          </a:xfrm>
          <a:prstGeom prst="rect">
            <a:avLst/>
          </a:prstGeom>
        </p:spPr>
      </p:pic>
      <p:pic>
        <p:nvPicPr>
          <p:cNvPr id="14" name="Picture 13">
            <a:extLst>
              <a:ext uri="{FF2B5EF4-FFF2-40B4-BE49-F238E27FC236}">
                <a16:creationId xmlns:a16="http://schemas.microsoft.com/office/drawing/2014/main" id="{8995C52F-457C-9443-BA1B-F21F5DEB0FF1}"/>
              </a:ext>
            </a:extLst>
          </p:cNvPr>
          <p:cNvPicPr>
            <a:picLocks noChangeAspect="1"/>
          </p:cNvPicPr>
          <p:nvPr/>
        </p:nvPicPr>
        <p:blipFill>
          <a:blip r:embed="rId4"/>
          <a:stretch>
            <a:fillRect/>
          </a:stretch>
        </p:blipFill>
        <p:spPr>
          <a:xfrm rot="5400000">
            <a:off x="8597392" y="1955058"/>
            <a:ext cx="3012694" cy="4176522"/>
          </a:xfrm>
          <a:prstGeom prst="rect">
            <a:avLst/>
          </a:prstGeom>
        </p:spPr>
      </p:pic>
      <p:sp>
        <p:nvSpPr>
          <p:cNvPr id="15" name="TextBox 14">
            <a:extLst>
              <a:ext uri="{FF2B5EF4-FFF2-40B4-BE49-F238E27FC236}">
                <a16:creationId xmlns:a16="http://schemas.microsoft.com/office/drawing/2014/main" id="{B3B13592-24EF-3448-BC43-26FE00D6E275}"/>
              </a:ext>
            </a:extLst>
          </p:cNvPr>
          <p:cNvSpPr txBox="1"/>
          <p:nvPr/>
        </p:nvSpPr>
        <p:spPr>
          <a:xfrm>
            <a:off x="1456752" y="204383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6" name="TextBox 15">
            <a:extLst>
              <a:ext uri="{FF2B5EF4-FFF2-40B4-BE49-F238E27FC236}">
                <a16:creationId xmlns:a16="http://schemas.microsoft.com/office/drawing/2014/main" id="{0ED4D88F-A0DC-DC4D-814B-1F880E879F28}"/>
              </a:ext>
            </a:extLst>
          </p:cNvPr>
          <p:cNvSpPr txBox="1"/>
          <p:nvPr/>
        </p:nvSpPr>
        <p:spPr>
          <a:xfrm>
            <a:off x="5293113" y="204383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7" name="TextBox 16">
            <a:extLst>
              <a:ext uri="{FF2B5EF4-FFF2-40B4-BE49-F238E27FC236}">
                <a16:creationId xmlns:a16="http://schemas.microsoft.com/office/drawing/2014/main" id="{60F98655-EBC0-5C41-880A-B5C6F300905E}"/>
              </a:ext>
            </a:extLst>
          </p:cNvPr>
          <p:cNvSpPr txBox="1"/>
          <p:nvPr/>
        </p:nvSpPr>
        <p:spPr>
          <a:xfrm>
            <a:off x="9333056" y="204383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Tree>
    <p:extLst>
      <p:ext uri="{BB962C8B-B14F-4D97-AF65-F5344CB8AC3E}">
        <p14:creationId xmlns:p14="http://schemas.microsoft.com/office/powerpoint/2010/main" val="821305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
        <p:nvSpPr>
          <p:cNvPr id="3" name="TextBox 2">
            <a:extLst>
              <a:ext uri="{FF2B5EF4-FFF2-40B4-BE49-F238E27FC236}">
                <a16:creationId xmlns:a16="http://schemas.microsoft.com/office/drawing/2014/main" id="{FD9EB30D-1896-E544-947E-9F4F9A085C5F}"/>
              </a:ext>
            </a:extLst>
          </p:cNvPr>
          <p:cNvSpPr txBox="1"/>
          <p:nvPr/>
        </p:nvSpPr>
        <p:spPr>
          <a:xfrm>
            <a:off x="182879" y="1227104"/>
            <a:ext cx="11610109" cy="4801314"/>
          </a:xfrm>
          <a:prstGeom prst="rect">
            <a:avLst/>
          </a:prstGeom>
          <a:noFill/>
        </p:spPr>
        <p:txBody>
          <a:bodyPr wrap="square" rtlCol="0">
            <a:spAutoFit/>
          </a:bodyPr>
          <a:lstStyle/>
          <a:p>
            <a:pPr marL="285750" indent="-285750">
              <a:buFont typeface="Arial" panose="020B0604020202020204" pitchFamily="34" charset="0"/>
              <a:buChar char="•"/>
            </a:pPr>
            <a:r>
              <a:rPr lang="en-US" dirty="0"/>
              <a:t>Delivered a new top Tagger that discriminates top jets from QCD jets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Efficiencies and Acceptances for measured variables </a:t>
            </a:r>
          </a:p>
          <a:p>
            <a:pPr marL="742950" lvl="1" indent="-285750">
              <a:buFont typeface="Arial" panose="020B0604020202020204" pitchFamily="34" charset="0"/>
              <a:buChar char="•"/>
            </a:pPr>
            <a:r>
              <a:rPr lang="en-US" dirty="0"/>
              <a:t>New variables: top angular</a:t>
            </a:r>
          </a:p>
          <a:p>
            <a:pPr marL="742950" lvl="1" indent="-285750">
              <a:buFont typeface="Arial" panose="020B0604020202020204" pitchFamily="34" charset="0"/>
              <a:buChar char="•"/>
            </a:pPr>
            <a:r>
              <a:rPr lang="en-US" dirty="0" err="1"/>
              <a:t>btagging</a:t>
            </a:r>
            <a:r>
              <a:rPr lang="en-US" dirty="0"/>
              <a:t> efficiency in the |eta|, </a:t>
            </a:r>
            <a:r>
              <a:rPr lang="en-US" dirty="0" err="1"/>
              <a:t>pT</a:t>
            </a:r>
            <a:r>
              <a:rPr lang="en-US" dirty="0"/>
              <a:t> </a:t>
            </a:r>
            <a:r>
              <a:rPr lang="en-US" dirty="0" err="1"/>
              <a:t>subjet</a:t>
            </a:r>
            <a:r>
              <a:rPr lang="en-US" dirty="0"/>
              <a:t> phase space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QCD Closure tests to ensure that the shape of the QCD in the CR and in SR are consistent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ttbar contamination in the CR for measured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Signal Extraction</a:t>
            </a:r>
          </a:p>
          <a:p>
            <a:pPr marL="742950" lvl="1" indent="-285750">
              <a:buFont typeface="Arial" panose="020B0604020202020204" pitchFamily="34" charset="0"/>
              <a:buChar char="•"/>
            </a:pPr>
            <a:r>
              <a:rPr lang="en-US" dirty="0"/>
              <a:t>Fit to extract the N</a:t>
            </a:r>
            <a:r>
              <a:rPr lang="en-US" baseline="-25000" dirty="0"/>
              <a:t>QCD </a:t>
            </a:r>
            <a:r>
              <a:rPr lang="en-US" dirty="0"/>
              <a:t> in the extended Signal Region A (SR</a:t>
            </a:r>
            <a:r>
              <a:rPr lang="en-US" baseline="-25000" dirty="0"/>
              <a:t>A</a:t>
            </a:r>
            <a:r>
              <a:rPr lang="en-US" dirty="0"/>
              <a:t> ) </a:t>
            </a:r>
          </a:p>
          <a:p>
            <a:pPr marL="742950" lvl="1" indent="-285750">
              <a:buFont typeface="Arial" panose="020B0604020202020204" pitchFamily="34" charset="0"/>
              <a:buChar char="•"/>
            </a:pPr>
            <a:r>
              <a:rPr lang="en-US" dirty="0"/>
              <a:t>Simultaneous fit in 3 regions to suppress the ttbar contribution in the CR</a:t>
            </a:r>
          </a:p>
          <a:p>
            <a:pPr marL="742950" lvl="1" indent="-285750">
              <a:buFont typeface="Arial" panose="020B0604020202020204" pitchFamily="34" charset="0"/>
              <a:buChar char="•"/>
            </a:pPr>
            <a:r>
              <a:rPr lang="el-GR" dirty="0"/>
              <a:t>Ν</a:t>
            </a:r>
            <a:r>
              <a:rPr lang="en-US" baseline="-25000" dirty="0"/>
              <a:t>QCD</a:t>
            </a:r>
            <a:r>
              <a:rPr lang="en-US" dirty="0"/>
              <a:t> not affected from b-tagging efficiency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34590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a:p>
        </p:txBody>
      </p:sp>
      <p:sp>
        <p:nvSpPr>
          <p:cNvPr id="5" name="TextBox 4"/>
          <p:cNvSpPr txBox="1"/>
          <p:nvPr/>
        </p:nvSpPr>
        <p:spPr>
          <a:xfrm>
            <a:off x="672662" y="3075057"/>
            <a:ext cx="10846676" cy="707886"/>
          </a:xfrm>
          <a:prstGeom prst="rect">
            <a:avLst/>
          </a:prstGeom>
          <a:noFill/>
        </p:spPr>
        <p:txBody>
          <a:bodyPr wrap="square" rtlCol="0">
            <a:spAutoFit/>
          </a:bodyPr>
          <a:lstStyle/>
          <a:p>
            <a:pPr algn="ctr"/>
            <a:r>
              <a:rPr lang="en-US" sz="4000" u="sng" dirty="0"/>
              <a:t>BACKUP SLIDES</a:t>
            </a:r>
            <a:endParaRPr lang="en-GB" sz="4000" u="sng" dirty="0"/>
          </a:p>
        </p:txBody>
      </p:sp>
      <p:sp>
        <p:nvSpPr>
          <p:cNvPr id="6" name="Slide Number Placeholder 5"/>
          <p:cNvSpPr>
            <a:spLocks noGrp="1"/>
          </p:cNvSpPr>
          <p:nvPr>
            <p:ph type="sldNum" sz="quarter" idx="12"/>
          </p:nvPr>
        </p:nvSpPr>
        <p:spPr/>
        <p:txBody>
          <a:bodyPr/>
          <a:lstStyle/>
          <a:p>
            <a:fld id="{AEEFAC8D-0A19-DC49-9F7A-4BFCAD95B105}" type="slidenum">
              <a:rPr lang="en-US" smtClean="0"/>
              <a:t>22</a:t>
            </a:fld>
            <a:endParaRPr lang="en-US"/>
          </a:p>
        </p:txBody>
      </p:sp>
    </p:spTree>
    <p:extLst>
      <p:ext uri="{BB962C8B-B14F-4D97-AF65-F5344CB8AC3E}">
        <p14:creationId xmlns:p14="http://schemas.microsoft.com/office/powerpoint/2010/main" val="2497722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23</a:t>
            </a:fld>
            <a:endParaRPr lang="en-US" dirty="0"/>
          </a:p>
        </p:txBody>
      </p:sp>
      <p:sp>
        <p:nvSpPr>
          <p:cNvPr id="7" name="TextBox 6"/>
          <p:cNvSpPr txBox="1"/>
          <p:nvPr/>
        </p:nvSpPr>
        <p:spPr>
          <a:xfrm>
            <a:off x="6747309" y="2916455"/>
            <a:ext cx="184731" cy="369332"/>
          </a:xfrm>
          <a:prstGeom prst="rect">
            <a:avLst/>
          </a:prstGeom>
          <a:noFill/>
        </p:spPr>
        <p:txBody>
          <a:bodyPr wrap="none" rtlCol="0">
            <a:spAutoFit/>
          </a:bodyPr>
          <a:lstStyle/>
          <a:p>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9" y="925781"/>
            <a:ext cx="3417252" cy="270294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942" y="925781"/>
            <a:ext cx="3417252" cy="270294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026" y="3628724"/>
            <a:ext cx="3334307" cy="263733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619" y="3561348"/>
            <a:ext cx="3419491" cy="270471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2180" y="3561348"/>
            <a:ext cx="3415014" cy="2701172"/>
          </a:xfrm>
          <a:prstGeom prst="rect">
            <a:avLst/>
          </a:prstGeom>
        </p:spPr>
      </p:pic>
      <p:sp>
        <p:nvSpPr>
          <p:cNvPr id="16" name="TextBox 15"/>
          <p:cNvSpPr txBox="1"/>
          <p:nvPr/>
        </p:nvSpPr>
        <p:spPr>
          <a:xfrm>
            <a:off x="111966" y="83975"/>
            <a:ext cx="7791062" cy="523220"/>
          </a:xfrm>
          <a:prstGeom prst="rect">
            <a:avLst/>
          </a:prstGeom>
          <a:noFill/>
        </p:spPr>
        <p:txBody>
          <a:bodyPr wrap="square" rtlCol="0">
            <a:spAutoFit/>
          </a:bodyPr>
          <a:lstStyle/>
          <a:p>
            <a:r>
              <a:rPr lang="en-GB" sz="2800" u="sng" dirty="0"/>
              <a:t>Training variables 2017</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512" y="925781"/>
            <a:ext cx="3421821" cy="2706557"/>
          </a:xfrm>
          <a:prstGeom prst="rect">
            <a:avLst/>
          </a:prstGeom>
        </p:spPr>
      </p:pic>
    </p:spTree>
    <p:extLst>
      <p:ext uri="{BB962C8B-B14F-4D97-AF65-F5344CB8AC3E}">
        <p14:creationId xmlns:p14="http://schemas.microsoft.com/office/powerpoint/2010/main" val="4115047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24</a:t>
            </a:fld>
            <a:endParaRPr lang="en-US" dirty="0"/>
          </a:p>
        </p:txBody>
      </p:sp>
      <p:sp>
        <p:nvSpPr>
          <p:cNvPr id="7" name="TextBox 6"/>
          <p:cNvSpPr txBox="1"/>
          <p:nvPr/>
        </p:nvSpPr>
        <p:spPr>
          <a:xfrm>
            <a:off x="6747309" y="2916455"/>
            <a:ext cx="184731" cy="369332"/>
          </a:xfrm>
          <a:prstGeom prst="rect">
            <a:avLst/>
          </a:prstGeom>
          <a:noFill/>
        </p:spPr>
        <p:txBody>
          <a:bodyPr wrap="none" rtlCol="0">
            <a:spAutoFit/>
          </a:bodyPr>
          <a:lstStyle/>
          <a:p>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9" y="925781"/>
            <a:ext cx="3417252" cy="270294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375" y="925781"/>
            <a:ext cx="3419582" cy="270478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710" y="925781"/>
            <a:ext cx="3417251" cy="2702943"/>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619" y="3559577"/>
            <a:ext cx="3417252" cy="2702943"/>
          </a:xfrm>
          <a:prstGeom prst="rect">
            <a:avLst/>
          </a:prstGeom>
        </p:spPr>
      </p:pic>
      <p:sp>
        <p:nvSpPr>
          <p:cNvPr id="13" name="TextBox 12"/>
          <p:cNvSpPr txBox="1"/>
          <p:nvPr/>
        </p:nvSpPr>
        <p:spPr>
          <a:xfrm>
            <a:off x="111966" y="83975"/>
            <a:ext cx="7791062" cy="523220"/>
          </a:xfrm>
          <a:prstGeom prst="rect">
            <a:avLst/>
          </a:prstGeom>
          <a:noFill/>
        </p:spPr>
        <p:txBody>
          <a:bodyPr wrap="square" rtlCol="0">
            <a:spAutoFit/>
          </a:bodyPr>
          <a:lstStyle/>
          <a:p>
            <a:r>
              <a:rPr lang="en-GB" sz="2800" u="sng" dirty="0"/>
              <a:t>Training variables 2017</a:t>
            </a:r>
          </a:p>
        </p:txBody>
      </p:sp>
    </p:spTree>
    <p:extLst>
      <p:ext uri="{BB962C8B-B14F-4D97-AF65-F5344CB8AC3E}">
        <p14:creationId xmlns:p14="http://schemas.microsoft.com/office/powerpoint/2010/main" val="3501235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954107"/>
          </a:xfrm>
          <a:prstGeom prst="rect">
            <a:avLst/>
          </a:prstGeom>
          <a:noFill/>
        </p:spPr>
        <p:txBody>
          <a:bodyPr wrap="square" rtlCol="0">
            <a:spAutoFit/>
          </a:bodyPr>
          <a:lstStyle/>
          <a:p>
            <a:r>
              <a:rPr lang="en-US" sz="2800" u="sng" dirty="0"/>
              <a:t>Signal Extraction</a:t>
            </a:r>
          </a:p>
          <a:p>
            <a:endParaRPr lang="en-US" sz="2800" u="sng" dirty="0"/>
          </a:p>
        </p:txBody>
      </p:sp>
      <mc:AlternateContent xmlns:mc="http://schemas.openxmlformats.org/markup-compatibility/2006" xmlns:a14="http://schemas.microsoft.com/office/drawing/2010/main">
        <mc:Choice Requires="a14">
          <p:sp>
            <p:nvSpPr>
              <p:cNvPr id="14" name="TextBox 13"/>
              <p:cNvSpPr txBox="1"/>
              <p:nvPr/>
            </p:nvSpPr>
            <p:spPr>
              <a:xfrm>
                <a:off x="361281" y="613037"/>
                <a:ext cx="11533733" cy="5521448"/>
              </a:xfrm>
              <a:prstGeom prst="rect">
                <a:avLst/>
              </a:prstGeom>
              <a:noFill/>
            </p:spPr>
            <p:txBody>
              <a:bodyPr wrap="square" rtlCol="0">
                <a:spAutoFit/>
              </a:bodyPr>
              <a:lstStyle/>
              <a:p>
                <a:pPr marL="285750" indent="-285750">
                  <a:buFont typeface="Arial" panose="020B0604020202020204" pitchFamily="34" charset="0"/>
                  <a:buChar char="•"/>
                </a:pPr>
                <a:r>
                  <a:rPr lang="en-GB" sz="1600" dirty="0">
                    <a:sym typeface="Wingdings" pitchFamily="2" charset="2"/>
                  </a:rPr>
                  <a:t>Dominant Background is the QCD </a:t>
                </a:r>
                <a:r>
                  <a:rPr lang="en-GB" sz="1600" dirty="0" err="1">
                    <a:sym typeface="Wingdings" pitchFamily="2" charset="2"/>
                  </a:rPr>
                  <a:t>multijet</a:t>
                </a:r>
                <a:r>
                  <a:rPr lang="en-GB" sz="1600" dirty="0">
                    <a:sym typeface="Wingdings" pitchFamily="2" charset="2"/>
                  </a:rPr>
                  <a:t> production  mimic the topological substructure of a top decay jet</a:t>
                </a:r>
              </a:p>
              <a:p>
                <a:pPr marL="285750" indent="-285750">
                  <a:buFont typeface="Arial" panose="020B0604020202020204" pitchFamily="34" charset="0"/>
                  <a:buChar char="•"/>
                </a:pPr>
                <a:r>
                  <a:rPr lang="en-GB" sz="1600" dirty="0">
                    <a:sym typeface="Wingdings" pitchFamily="2" charset="2"/>
                  </a:rPr>
                  <a:t>We suppress the QCD using b-tagging and our newly developed </a:t>
                </a:r>
                <a:r>
                  <a:rPr lang="en-GB" sz="1600" dirty="0" err="1">
                    <a:sym typeface="Wingdings" pitchFamily="2" charset="2"/>
                  </a:rPr>
                  <a:t>topTagger</a:t>
                </a:r>
                <a:endParaRPr lang="en-GB" sz="1600" dirty="0">
                  <a:sym typeface="Wingdings" pitchFamily="2" charset="2"/>
                </a:endParaRPr>
              </a:p>
              <a:p>
                <a:pPr marL="285750" indent="-285750">
                  <a:buFont typeface="Arial" panose="020B0604020202020204" pitchFamily="34" charset="0"/>
                  <a:buChar char="•"/>
                </a:pPr>
                <a:r>
                  <a:rPr lang="en-GB" sz="1600" dirty="0">
                    <a:sym typeface="Wingdings" pitchFamily="2" charset="2"/>
                  </a:rPr>
                  <a:t>Remaining contribution: data driven technique based on the assumption that if the b-tagging requirement is reverted:</a:t>
                </a:r>
              </a:p>
              <a:p>
                <a:pPr marL="742950" lvl="1" indent="-285750">
                  <a:buFont typeface="Arial" panose="020B0604020202020204" pitchFamily="34" charset="0"/>
                  <a:buChar char="•"/>
                </a:pPr>
                <a:r>
                  <a:rPr lang="en-GB" sz="1600" dirty="0">
                    <a:sym typeface="Wingdings" pitchFamily="2" charset="2"/>
                  </a:rPr>
                  <a:t>Pure QCD sample</a:t>
                </a:r>
              </a:p>
              <a:p>
                <a:pPr marL="742950" lvl="1" indent="-285750">
                  <a:buFont typeface="Arial" panose="020B0604020202020204" pitchFamily="34" charset="0"/>
                  <a:buChar char="•"/>
                </a:pPr>
                <a:r>
                  <a:rPr lang="en-GB" sz="1600" dirty="0">
                    <a:sym typeface="Wingdings" pitchFamily="2" charset="2"/>
                  </a:rPr>
                  <a:t>Jet kinematic properties are not affected</a:t>
                </a:r>
              </a:p>
              <a:p>
                <a:pPr marL="285750" indent="-285750">
                  <a:buFont typeface="Arial" panose="020B0604020202020204" pitchFamily="34" charset="0"/>
                  <a:buChar char="•"/>
                </a:pPr>
                <a:r>
                  <a:rPr lang="en-GB" sz="1600" dirty="0">
                    <a:sym typeface="Wingdings" pitchFamily="2" charset="2"/>
                  </a:rPr>
                  <a:t>To extract the signal:</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sym typeface="Wingdings" pitchFamily="2" charset="2"/>
                        </a:rPr>
                        <m:t>𝑆</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𝐷</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r>
                        <a:rPr lang="en-US" sz="1600" b="0" i="1" smtClean="0">
                          <a:latin typeface="Cambria Math" panose="02040503050406030204" pitchFamily="18" charset="0"/>
                          <a:sym typeface="Wingdings" pitchFamily="2" charset="2"/>
                        </a:rPr>
                        <m:t>−</m:t>
                      </m:r>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𝑅</m:t>
                          </m:r>
                        </m:e>
                        <m:sub>
                          <m:r>
                            <a:rPr lang="en-US" sz="1600" b="0" i="1" smtClean="0">
                              <a:latin typeface="Cambria Math" panose="02040503050406030204" pitchFamily="18" charset="0"/>
                              <a:sym typeface="Wingdings" pitchFamily="2" charset="2"/>
                            </a:rPr>
                            <m:t>𝑦𝑖𝑒𝑙𝑑</m:t>
                          </m:r>
                        </m:sub>
                      </m:sSub>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𝑁</m:t>
                          </m:r>
                        </m:e>
                        <m:sub>
                          <m:r>
                            <a:rPr lang="en-US" sz="1600" b="0" i="1" smtClean="0">
                              <a:latin typeface="Cambria Math" panose="02040503050406030204" pitchFamily="18" charset="0"/>
                              <a:sym typeface="Wingdings" pitchFamily="2" charset="2"/>
                            </a:rPr>
                            <m:t>𝑄𝐶𝐷</m:t>
                          </m:r>
                        </m:sub>
                      </m:sSub>
                      <m:r>
                        <a:rPr lang="en-US" sz="1600" b="0" i="1" smtClean="0">
                          <a:latin typeface="Cambria Math" panose="02040503050406030204" pitchFamily="18" charset="0"/>
                          <a:sym typeface="Wingdings" pitchFamily="2" charset="2"/>
                        </a:rPr>
                        <m:t>𝑄</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𝐵</m:t>
                      </m:r>
                      <m:d>
                        <m:dPr>
                          <m:ctrlPr>
                            <a:rPr lang="en-US" sz="1600" b="0" i="1" smtClean="0">
                              <a:latin typeface="Cambria Math" panose="02040503050406030204" pitchFamily="18" charset="0"/>
                              <a:sym typeface="Wingdings" pitchFamily="2" charset="2"/>
                            </a:rPr>
                          </m:ctrlPr>
                        </m:dPr>
                        <m:e>
                          <m:r>
                            <a:rPr lang="en-US" sz="1600" b="0" i="1" smtClean="0">
                              <a:latin typeface="Cambria Math" panose="02040503050406030204" pitchFamily="18" charset="0"/>
                              <a:sym typeface="Wingdings" pitchFamily="2" charset="2"/>
                            </a:rPr>
                            <m:t>𝑥</m:t>
                          </m:r>
                        </m:e>
                      </m:d>
                    </m:oMath>
                  </m:oMathPara>
                </a14:m>
                <a:endParaRPr lang="en-GB" sz="1600" dirty="0">
                  <a:sym typeface="Wingdings" pitchFamily="2" charset="2"/>
                </a:endParaRPr>
              </a:p>
              <a:p>
                <a:pPr algn="ctr"/>
                <a:endParaRPr lang="en-GB" sz="1600" dirty="0">
                  <a:sym typeface="Wingdings" pitchFamily="2" charset="2"/>
                </a:endParaRPr>
              </a:p>
              <a:p>
                <a:pPr marL="285750" indent="-285750">
                  <a:buFont typeface="Arial" panose="020B0604020202020204" pitchFamily="34" charset="0"/>
                  <a:buChar char="•"/>
                </a:pPr>
                <a:r>
                  <a:rPr lang="en-GB" sz="1600" dirty="0">
                    <a:sym typeface="Wingdings" pitchFamily="2" charset="2"/>
                  </a:rPr>
                  <a:t>S(x) shape of the signal, D(x) shape of the data Q(x) is the QCD shape taken from the CR data and B(x) is the shape and contribution of the subdominant </a:t>
                </a:r>
                <a:r>
                  <a:rPr lang="en-GB" sz="1600" dirty="0" err="1">
                    <a:sym typeface="Wingdings" pitchFamily="2" charset="2"/>
                  </a:rPr>
                  <a:t>bkgs</a:t>
                </a:r>
                <a:r>
                  <a:rPr lang="en-GB" sz="1600" dirty="0">
                    <a:sym typeface="Wingdings" pitchFamily="2" charset="2"/>
                  </a:rPr>
                  <a:t> taken from simulation. </a:t>
                </a:r>
              </a:p>
              <a:p>
                <a:pPr marL="285750" indent="-285750">
                  <a:buFont typeface="Arial" panose="020B0604020202020204" pitchFamily="34" charset="0"/>
                  <a:buChar char="•"/>
                </a:pPr>
                <a:r>
                  <a:rPr lang="en-GB" sz="1600" dirty="0" err="1">
                    <a:sym typeface="Wingdings" pitchFamily="2" charset="2"/>
                  </a:rPr>
                  <a:t>R</a:t>
                </a:r>
                <a:r>
                  <a:rPr lang="en-GB" sz="1600" baseline="-25000" dirty="0" err="1">
                    <a:sym typeface="Wingdings" pitchFamily="2" charset="2"/>
                  </a:rPr>
                  <a:t>yield</a:t>
                </a:r>
                <a:r>
                  <a:rPr lang="en-GB" sz="1600" baseline="-25000" dirty="0">
                    <a:sym typeface="Wingdings" pitchFamily="2" charset="2"/>
                  </a:rPr>
                  <a:t> </a:t>
                </a:r>
                <a:r>
                  <a:rPr lang="en-GB" sz="1600" dirty="0">
                    <a:sym typeface="Wingdings" pitchFamily="2" charset="2"/>
                  </a:rPr>
                  <a:t>is a transfer factor needed to get the QCD normalization from the signal region A to the signal region: </a:t>
                </a:r>
                <a14:m>
                  <m:oMath xmlns:m="http://schemas.openxmlformats.org/officeDocument/2006/math">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𝑅</m:t>
                        </m:r>
                      </m:e>
                      <m:sub>
                        <m:r>
                          <a:rPr lang="en-US" sz="1600" b="0" i="1" smtClean="0">
                            <a:latin typeface="Cambria Math" panose="02040503050406030204" pitchFamily="18" charset="0"/>
                            <a:sym typeface="Wingdings" pitchFamily="2" charset="2"/>
                          </a:rPr>
                          <m:t>𝑦𝑖𝑒𝑙𝑑</m:t>
                        </m:r>
                      </m:sub>
                    </m:sSub>
                    <m:r>
                      <a:rPr lang="en-US" sz="1600" b="0" i="1" smtClean="0">
                        <a:latin typeface="Cambria Math" panose="02040503050406030204" pitchFamily="18" charset="0"/>
                        <a:sym typeface="Wingdings" pitchFamily="2" charset="2"/>
                      </a:rPr>
                      <m:t>=</m:t>
                    </m:r>
                    <m:f>
                      <m:fPr>
                        <m:ctrlPr>
                          <a:rPr lang="en-US" sz="1600" b="0" i="1" smtClean="0">
                            <a:latin typeface="Cambria Math" panose="02040503050406030204" pitchFamily="18" charset="0"/>
                            <a:sym typeface="Wingdings" pitchFamily="2" charset="2"/>
                          </a:rPr>
                        </m:ctrlPr>
                      </m:fPr>
                      <m:num>
                        <m:sSup>
                          <m:sSupPr>
                            <m:ctrlPr>
                              <a:rPr lang="en-US" sz="1600" b="0" i="1" smtClean="0">
                                <a:latin typeface="Cambria Math" panose="02040503050406030204" pitchFamily="18" charset="0"/>
                                <a:sym typeface="Wingdings" pitchFamily="2" charset="2"/>
                              </a:rPr>
                            </m:ctrlPr>
                          </m:sSupPr>
                          <m:e>
                            <m:r>
                              <a:rPr lang="en-US" sz="1600" b="0" i="1" smtClean="0">
                                <a:latin typeface="Cambria Math" panose="02040503050406030204" pitchFamily="18" charset="0"/>
                                <a:sym typeface="Wingdings" pitchFamily="2" charset="2"/>
                              </a:rPr>
                              <m:t>𝑁</m:t>
                            </m:r>
                          </m:e>
                          <m:sup>
                            <m:r>
                              <a:rPr lang="en-US" sz="1600" b="0" i="1" smtClean="0">
                                <a:latin typeface="Cambria Math" panose="02040503050406030204" pitchFamily="18" charset="0"/>
                                <a:sym typeface="Wingdings" pitchFamily="2" charset="2"/>
                              </a:rPr>
                              <m:t>𝑆𝑅</m:t>
                            </m:r>
                          </m:sup>
                        </m:sSup>
                      </m:num>
                      <m:den>
                        <m:sSup>
                          <m:sSupPr>
                            <m:ctrlPr>
                              <a:rPr lang="en-US" sz="1600" b="0" i="1" smtClean="0">
                                <a:latin typeface="Cambria Math" panose="02040503050406030204" pitchFamily="18" charset="0"/>
                                <a:sym typeface="Wingdings" pitchFamily="2" charset="2"/>
                              </a:rPr>
                            </m:ctrlPr>
                          </m:sSupPr>
                          <m:e>
                            <m:r>
                              <a:rPr lang="en-US" sz="1600" b="0" i="1" smtClean="0">
                                <a:latin typeface="Cambria Math" panose="02040503050406030204" pitchFamily="18" charset="0"/>
                                <a:sym typeface="Wingdings" pitchFamily="2" charset="2"/>
                              </a:rPr>
                              <m:t>𝑁</m:t>
                            </m:r>
                          </m:e>
                          <m:sup>
                            <m:r>
                              <a:rPr lang="en-US" sz="1600" b="0" i="1" smtClean="0">
                                <a:latin typeface="Cambria Math" panose="02040503050406030204" pitchFamily="18" charset="0"/>
                                <a:sym typeface="Wingdings" pitchFamily="2" charset="2"/>
                              </a:rPr>
                              <m:t>𝑆</m:t>
                            </m:r>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𝑅</m:t>
                                </m:r>
                              </m:e>
                              <m:sub>
                                <m:r>
                                  <a:rPr lang="en-US" sz="1600" b="0" i="1" smtClean="0">
                                    <a:latin typeface="Cambria Math" panose="02040503050406030204" pitchFamily="18" charset="0"/>
                                    <a:sym typeface="Wingdings" pitchFamily="2" charset="2"/>
                                  </a:rPr>
                                  <m:t>𝐴</m:t>
                                </m:r>
                              </m:sub>
                            </m:sSub>
                          </m:sup>
                        </m:sSup>
                      </m:den>
                    </m:f>
                  </m:oMath>
                </a14:m>
                <a:r>
                  <a:rPr lang="en-GB" sz="1600" dirty="0">
                    <a:sym typeface="Wingdings" pitchFamily="2" charset="2"/>
                  </a:rPr>
                  <a:t> </a:t>
                </a:r>
              </a:p>
              <a:p>
                <a:pPr marL="285750" indent="-285750">
                  <a:buFont typeface="Arial" panose="020B0604020202020204" pitchFamily="34" charset="0"/>
                  <a:buChar char="•"/>
                </a:pPr>
                <a:r>
                  <a:rPr lang="en-GB" sz="1600" dirty="0">
                    <a:solidFill>
                      <a:srgbClr val="FF0000"/>
                    </a:solidFill>
                    <a:sym typeface="Wingdings" pitchFamily="2" charset="2"/>
                  </a:rPr>
                  <a:t>N</a:t>
                </a:r>
                <a:r>
                  <a:rPr lang="en-GB" sz="1600" baseline="-25000" dirty="0">
                    <a:solidFill>
                      <a:srgbClr val="FF0000"/>
                    </a:solidFill>
                    <a:sym typeface="Wingdings" pitchFamily="2" charset="2"/>
                  </a:rPr>
                  <a:t>QCD</a:t>
                </a:r>
                <a:r>
                  <a:rPr lang="en-GB" sz="1600" dirty="0">
                    <a:sym typeface="Wingdings" pitchFamily="2" charset="2"/>
                  </a:rPr>
                  <a:t> is the QCD absolute normalization taken from a fit on the leading jet top mass candidate variable  this is the reason why we perform a fit in the Signal Region A (SR</a:t>
                </a:r>
                <a:r>
                  <a:rPr lang="en-GB" sz="1600" baseline="-25000" dirty="0">
                    <a:sym typeface="Wingdings" pitchFamily="2" charset="2"/>
                  </a:rPr>
                  <a:t>A</a:t>
                </a:r>
                <a:r>
                  <a:rPr lang="en-GB" sz="1600" dirty="0">
                    <a:sym typeface="Wingdings" pitchFamily="2" charset="2"/>
                  </a:rPr>
                  <a:t>)</a:t>
                </a:r>
              </a:p>
              <a:p>
                <a:endParaRPr lang="en-US" sz="160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sym typeface="Wingdings" pitchFamily="2" charset="2"/>
                        </a:rPr>
                        <m:t>𝐷</m:t>
                      </m:r>
                      <m:sSup>
                        <m:sSupPr>
                          <m:ctrlPr>
                            <a:rPr lang="en-US" sz="1600" i="1">
                              <a:latin typeface="Cambria Math" panose="02040503050406030204" pitchFamily="18" charset="0"/>
                              <a:sym typeface="Wingdings" pitchFamily="2" charset="2"/>
                            </a:rPr>
                          </m:ctrlPr>
                        </m:sSupPr>
                        <m:e>
                          <m:d>
                            <m:dPr>
                              <m:ctrlPr>
                                <a:rPr lang="en-US" sz="1600" i="1">
                                  <a:latin typeface="Cambria Math" panose="02040503050406030204" pitchFamily="18" charset="0"/>
                                  <a:sym typeface="Wingdings" pitchFamily="2" charset="2"/>
                                </a:rPr>
                              </m:ctrlPr>
                            </m:dPr>
                            <m:e>
                              <m:sSup>
                                <m:sSupPr>
                                  <m:ctrlPr>
                                    <a:rPr lang="en-US" sz="1600" b="0" i="1" smtClean="0">
                                      <a:latin typeface="Cambria Math" panose="02040503050406030204" pitchFamily="18" charset="0"/>
                                      <a:sym typeface="Wingdings" pitchFamily="2" charset="2"/>
                                    </a:rPr>
                                  </m:ctrlPr>
                                </m:sSupPr>
                                <m:e>
                                  <m:r>
                                    <a:rPr lang="en-US" sz="1600" b="0" i="1" smtClean="0">
                                      <a:latin typeface="Cambria Math" panose="02040503050406030204" pitchFamily="18" charset="0"/>
                                      <a:sym typeface="Wingdings" pitchFamily="2" charset="2"/>
                                    </a:rPr>
                                    <m:t>𝑚</m:t>
                                  </m:r>
                                </m:e>
                                <m:sup>
                                  <m:r>
                                    <a:rPr lang="en-US" sz="1600" b="0" i="1" smtClean="0">
                                      <a:latin typeface="Cambria Math" panose="02040503050406030204" pitchFamily="18" charset="0"/>
                                      <a:sym typeface="Wingdings" pitchFamily="2" charset="2"/>
                                    </a:rPr>
                                    <m:t>𝑡</m:t>
                                  </m:r>
                                </m:sup>
                              </m:sSup>
                            </m:e>
                          </m:d>
                        </m:e>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p>
                      <m:r>
                        <a:rPr lang="en-US" sz="1600" i="1">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bSup>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𝑇</m:t>
                          </m:r>
                        </m:e>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p>
                      <m:d>
                        <m:dPr>
                          <m:ctrlPr>
                            <a:rPr lang="en-US" sz="1600" i="1">
                              <a:latin typeface="Cambria Math" panose="02040503050406030204" pitchFamily="18" charset="0"/>
                              <a:sym typeface="Wingdings" pitchFamily="2" charset="2"/>
                            </a:rPr>
                          </m:ctrlPr>
                        </m:dPr>
                        <m:e>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𝑚</m:t>
                              </m:r>
                            </m:e>
                            <m:sup>
                              <m:r>
                                <a:rPr lang="en-US" sz="1600" i="1">
                                  <a:latin typeface="Cambria Math" panose="02040503050406030204" pitchFamily="18" charset="0"/>
                                  <a:sym typeface="Wingdings" pitchFamily="2" charset="2"/>
                                </a:rPr>
                                <m:t>𝑡</m:t>
                              </m:r>
                            </m:sup>
                          </m:sSup>
                          <m:r>
                            <a:rPr lang="en-US" sz="1600" i="1">
                              <a:latin typeface="Cambria Math" panose="02040503050406030204" pitchFamily="18" charset="0"/>
                              <a:sym typeface="Wingdings" pitchFamily="2" charset="2"/>
                            </a:rPr>
                            <m:t>,</m:t>
                          </m:r>
                          <m:sSub>
                            <m:sSubPr>
                              <m:ctrlPr>
                                <a:rPr lang="en-US" sz="1600" b="0" i="1" smtClean="0">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𝑘</m:t>
                              </m:r>
                            </m:e>
                            <m:sub>
                              <m:r>
                                <a:rPr lang="en-US" sz="1600" i="1">
                                  <a:latin typeface="Cambria Math" panose="02040503050406030204" pitchFamily="18" charset="0"/>
                                  <a:sym typeface="Wingdings" pitchFamily="2" charset="2"/>
                                </a:rPr>
                                <m:t>𝑀𝑎𝑠𝑠𝑆𝑐𝑎𝑙𝑒</m:t>
                              </m:r>
                            </m:sub>
                          </m:sSub>
                          <m:r>
                            <a:rPr lang="en-US" sz="1600" i="1">
                              <a:latin typeface="Cambria Math" panose="02040503050406030204" pitchFamily="18" charset="0"/>
                              <a:sym typeface="Wingdings" pitchFamily="2" charset="2"/>
                            </a:rPr>
                            <m:t>, </m:t>
                          </m:r>
                          <m:sSub>
                            <m:sSubPr>
                              <m:ctrlPr>
                                <a:rPr lang="en-US" sz="1600" b="0" i="1" smtClean="0">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𝑘</m:t>
                              </m:r>
                            </m:e>
                            <m:sub>
                              <m:r>
                                <a:rPr lang="en-US" sz="1600" i="1">
                                  <a:latin typeface="Cambria Math" panose="02040503050406030204" pitchFamily="18" charset="0"/>
                                  <a:sym typeface="Wingdings" pitchFamily="2" charset="2"/>
                                </a:rPr>
                                <m:t>𝑀𝑎𝑠𝑠𝑅𝑒𝑠𝑜𝑙𝑢𝑡𝑖𝑜𝑛</m:t>
                              </m:r>
                            </m:sub>
                          </m:sSub>
                        </m:e>
                      </m:d>
                      <m:r>
                        <a:rPr lang="en-US" sz="1600" i="1">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𝑏𝑘𝑔</m:t>
                          </m:r>
                        </m:sub>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bSup>
                      <m:r>
                        <a:rPr lang="en-US" sz="1600" i="1">
                          <a:latin typeface="Cambria Math" panose="02040503050406030204" pitchFamily="18" charset="0"/>
                          <a:sym typeface="Wingdings" pitchFamily="2" charset="2"/>
                        </a:rPr>
                        <m:t>𝐵</m:t>
                      </m:r>
                      <m:d>
                        <m:dPr>
                          <m:ctrlPr>
                            <a:rPr lang="en-US" sz="1600" i="1">
                              <a:latin typeface="Cambria Math" panose="02040503050406030204" pitchFamily="18" charset="0"/>
                              <a:sym typeface="Wingdings" pitchFamily="2" charset="2"/>
                            </a:rPr>
                          </m:ctrlPr>
                        </m:dPr>
                        <m:e>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𝑚</m:t>
                              </m:r>
                            </m:e>
                            <m:sup>
                              <m:r>
                                <a:rPr lang="en-US" sz="1600" i="1">
                                  <a:latin typeface="Cambria Math" panose="02040503050406030204" pitchFamily="18" charset="0"/>
                                  <a:sym typeface="Wingdings" pitchFamily="2" charset="2"/>
                                </a:rPr>
                                <m:t>𝑡</m:t>
                              </m:r>
                            </m:sup>
                          </m:sSup>
                          <m:r>
                            <a:rPr lang="en-US" sz="1600" i="1" smtClean="0">
                              <a:latin typeface="Cambria Math" panose="02040503050406030204" pitchFamily="18" charset="0"/>
                              <a:sym typeface="Wingdings" pitchFamily="2" charset="2"/>
                            </a:rPr>
                            <m:t> </m:t>
                          </m:r>
                        </m:e>
                      </m:d>
                      <m:d>
                        <m:dPr>
                          <m:ctrlPr>
                            <a:rPr lang="en-US" sz="1600" i="1">
                              <a:latin typeface="Cambria Math" panose="02040503050406030204" pitchFamily="18" charset="0"/>
                              <a:sym typeface="Wingdings" pitchFamily="2" charset="2"/>
                            </a:rPr>
                          </m:ctrlPr>
                        </m:dPr>
                        <m:e>
                          <m:r>
                            <a:rPr lang="en-US" sz="1600" i="1">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𝑘</m:t>
                              </m:r>
                            </m:e>
                            <m:sub>
                              <m:r>
                                <a:rPr lang="en-US" sz="1600" i="1">
                                  <a:latin typeface="Cambria Math" panose="02040503050406030204" pitchFamily="18" charset="0"/>
                                  <a:sym typeface="Wingdings" pitchFamily="2" charset="2"/>
                                </a:rPr>
                                <m:t>1</m:t>
                              </m:r>
                            </m:sub>
                          </m:sSub>
                          <m:r>
                            <a:rPr lang="en-US" sz="1600" i="1">
                              <a:latin typeface="Cambria Math" panose="02040503050406030204" pitchFamily="18" charset="0"/>
                              <a:sym typeface="Wingdings" pitchFamily="2" charset="2"/>
                            </a:rPr>
                            <m:t>𝑥</m:t>
                          </m:r>
                        </m:e>
                      </m:d>
                      <m:r>
                        <a:rPr lang="en-US" sz="1600" i="1">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𝑠𝑢𝑏</m:t>
                          </m:r>
                        </m:sub>
                        <m:sup>
                          <m:r>
                            <a:rPr lang="en-US" sz="1600" i="1">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𝑖</m:t>
                          </m:r>
                          <m:r>
                            <a:rPr lang="en-US" sz="1600" i="1">
                              <a:latin typeface="Cambria Math" panose="02040503050406030204" pitchFamily="18" charset="0"/>
                              <a:sym typeface="Wingdings" pitchFamily="2" charset="2"/>
                            </a:rPr>
                            <m:t>)</m:t>
                          </m:r>
                        </m:sup>
                      </m:sSubSup>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𝑂</m:t>
                          </m:r>
                        </m:e>
                        <m:sup>
                          <m:r>
                            <a:rPr lang="en-US" sz="1600" i="1">
                              <a:latin typeface="Cambria Math" panose="02040503050406030204" pitchFamily="18" charset="0"/>
                              <a:sym typeface="Wingdings" pitchFamily="2" charset="2"/>
                            </a:rPr>
                            <m:t>(1)</m:t>
                          </m:r>
                        </m:sup>
                      </m:sSup>
                      <m:d>
                        <m:dPr>
                          <m:ctrlPr>
                            <a:rPr lang="en-US" sz="1600" i="1">
                              <a:latin typeface="Cambria Math" panose="02040503050406030204" pitchFamily="18" charset="0"/>
                              <a:sym typeface="Wingdings" pitchFamily="2" charset="2"/>
                            </a:rPr>
                          </m:ctrlPr>
                        </m:dPr>
                        <m:e>
                          <m:sSup>
                            <m:sSupPr>
                              <m:ctrlPr>
                                <a:rPr lang="en-US" sz="1600" i="1">
                                  <a:latin typeface="Cambria Math" panose="02040503050406030204" pitchFamily="18" charset="0"/>
                                  <a:sym typeface="Wingdings" pitchFamily="2" charset="2"/>
                                </a:rPr>
                              </m:ctrlPr>
                            </m:sSupPr>
                            <m:e>
                              <m:r>
                                <a:rPr lang="en-US" sz="1600" i="1">
                                  <a:latin typeface="Cambria Math" panose="02040503050406030204" pitchFamily="18" charset="0"/>
                                  <a:sym typeface="Wingdings" pitchFamily="2" charset="2"/>
                                </a:rPr>
                                <m:t>𝑚</m:t>
                              </m:r>
                            </m:e>
                            <m:sup>
                              <m:r>
                                <a:rPr lang="en-US" sz="1600" i="1">
                                  <a:latin typeface="Cambria Math" panose="02040503050406030204" pitchFamily="18" charset="0"/>
                                  <a:sym typeface="Wingdings" pitchFamily="2" charset="2"/>
                                </a:rPr>
                                <m:t>𝑡</m:t>
                              </m:r>
                            </m:sup>
                          </m:sSup>
                        </m:e>
                      </m:d>
                      <m:r>
                        <a:rPr lang="en-US" sz="1600" i="1">
                          <a:latin typeface="Cambria Math" panose="02040503050406030204" pitchFamily="18" charset="0"/>
                          <a:sym typeface="Wingdings" pitchFamily="2" charset="2"/>
                        </a:rPr>
                        <m:t> </m:t>
                      </m:r>
                    </m:oMath>
                  </m:oMathPara>
                </a14:m>
                <a:endParaRPr lang="en-GB" sz="1600" dirty="0">
                  <a:sym typeface="Wingdings" pitchFamily="2" charset="2"/>
                </a:endParaRPr>
              </a:p>
              <a:p>
                <a:r>
                  <a:rPr lang="en-GB" sz="1600" dirty="0">
                    <a:sym typeface="Wingdings" pitchFamily="2" charset="2"/>
                  </a:rPr>
                  <a:t>	where </a:t>
                </a:r>
                <a:r>
                  <a:rPr lang="en-GB" sz="1600" dirty="0" err="1">
                    <a:sym typeface="Wingdings" pitchFamily="2" charset="2"/>
                  </a:rPr>
                  <a:t>i</a:t>
                </a:r>
                <a:r>
                  <a:rPr lang="en-GB" sz="1600" dirty="0">
                    <a:sym typeface="Wingdings" pitchFamily="2" charset="2"/>
                  </a:rPr>
                  <a:t> is the region of interest (0, 1, 2) </a:t>
                </a:r>
                <a:r>
                  <a:rPr lang="en-GB" sz="1600" dirty="0" err="1">
                    <a:sym typeface="Wingdings" pitchFamily="2" charset="2"/>
                  </a:rPr>
                  <a:t>btag</a:t>
                </a:r>
                <a:endParaRPr lang="en-GB" sz="1600" dirty="0">
                  <a:sym typeface="Wingdings" pitchFamily="2" charset="2"/>
                </a:endParaRPr>
              </a:p>
              <a:p>
                <a:endParaRPr lang="en-GB" sz="1600" dirty="0">
                  <a:sym typeface="Wingdings" pitchFamily="2" charset="2"/>
                </a:endParaRPr>
              </a:p>
              <a:p>
                <a:pPr marL="285750" indent="-285750">
                  <a:buFont typeface="Arial" panose="020B0604020202020204" pitchFamily="34" charset="0"/>
                  <a:buChar char="•"/>
                </a:pPr>
                <a:r>
                  <a:rPr lang="en-US" sz="1600" dirty="0">
                    <a:latin typeface="Cambria Math" panose="02040503050406030204" pitchFamily="18" charset="0"/>
                    <a:sym typeface="Wingdings" pitchFamily="2" charset="2"/>
                  </a:rPr>
                  <a:t>We perform a simultaneous fit in 3 regions (0, 1, 2) </a:t>
                </a:r>
                <a:r>
                  <a:rPr lang="en-US" sz="1600" dirty="0" err="1">
                    <a:latin typeface="Cambria Math" panose="02040503050406030204" pitchFamily="18" charset="0"/>
                    <a:sym typeface="Wingdings" pitchFamily="2" charset="2"/>
                  </a:rPr>
                  <a:t>btag</a:t>
                </a:r>
                <a:r>
                  <a:rPr lang="en-US" sz="1600" dirty="0">
                    <a:latin typeface="Cambria Math" panose="02040503050406030204" pitchFamily="18" charset="0"/>
                    <a:sym typeface="Wingdings" pitchFamily="2" charset="2"/>
                  </a:rPr>
                  <a:t> because we do not have a pure Control Region. </a:t>
                </a:r>
              </a:p>
              <a:p>
                <a:pPr marL="742950" lvl="1" indent="-285750">
                  <a:buFont typeface="Arial" panose="020B0604020202020204" pitchFamily="34" charset="0"/>
                  <a:buChar char="•"/>
                </a:pPr>
                <a:r>
                  <a:rPr lang="en-US" sz="1600" dirty="0">
                    <a:latin typeface="Cambria Math" panose="02040503050406030204" pitchFamily="18" charset="0"/>
                    <a:sym typeface="Wingdings" pitchFamily="2" charset="2"/>
                  </a:rPr>
                  <a:t>Our CR from data is contaminated because of the new </a:t>
                </a:r>
                <a:r>
                  <a:rPr lang="en-US" sz="1600" dirty="0" err="1">
                    <a:latin typeface="Cambria Math" panose="02040503050406030204" pitchFamily="18" charset="0"/>
                    <a:sym typeface="Wingdings" pitchFamily="2" charset="2"/>
                  </a:rPr>
                  <a:t>topTagger</a:t>
                </a:r>
                <a:r>
                  <a:rPr lang="en-US" sz="1600" dirty="0">
                    <a:latin typeface="Cambria Math" panose="02040503050406030204" pitchFamily="18" charset="0"/>
                    <a:sym typeface="Wingdings" pitchFamily="2" charset="2"/>
                  </a:rPr>
                  <a:t> </a:t>
                </a:r>
              </a:p>
              <a:p>
                <a:pPr marL="285750" indent="-285750">
                  <a:buFont typeface="Arial" panose="020B0604020202020204" pitchFamily="34" charset="0"/>
                  <a:buChar char="•"/>
                </a:pPr>
                <a:r>
                  <a:rPr lang="en-US" sz="1600" dirty="0" err="1">
                    <a:latin typeface="Cambria Math" panose="02040503050406030204" pitchFamily="18" charset="0"/>
                    <a:sym typeface="Wingdings" pitchFamily="2" charset="2"/>
                  </a:rPr>
                  <a:t>k</a:t>
                </a:r>
                <a:r>
                  <a:rPr lang="en-US" sz="1600" baseline="-25000" dirty="0" err="1">
                    <a:latin typeface="Cambria Math" panose="02040503050406030204" pitchFamily="18" charset="0"/>
                    <a:sym typeface="Wingdings" pitchFamily="2" charset="2"/>
                  </a:rPr>
                  <a:t>MassScale</a:t>
                </a:r>
                <a:r>
                  <a:rPr lang="en-US" sz="1600" baseline="-25000" dirty="0">
                    <a:latin typeface="Cambria Math" panose="02040503050406030204" pitchFamily="18" charset="0"/>
                    <a:sym typeface="Wingdings" pitchFamily="2" charset="2"/>
                  </a:rPr>
                  <a:t> </a:t>
                </a:r>
                <a:r>
                  <a:rPr lang="en-US" sz="1600" dirty="0">
                    <a:latin typeface="Cambria Math" panose="02040503050406030204" pitchFamily="18" charset="0"/>
                    <a:sym typeface="Wingdings" pitchFamily="2" charset="2"/>
                  </a:rPr>
                  <a:t>, </a:t>
                </a:r>
                <a:r>
                  <a:rPr lang="en-US" sz="1600" dirty="0" err="1">
                    <a:latin typeface="Cambria Math" panose="02040503050406030204" pitchFamily="18" charset="0"/>
                    <a:sym typeface="Wingdings" pitchFamily="2" charset="2"/>
                  </a:rPr>
                  <a:t>k</a:t>
                </a:r>
                <a:r>
                  <a:rPr lang="en-US" sz="1600" baseline="-25000" dirty="0" err="1">
                    <a:latin typeface="Cambria Math" panose="02040503050406030204" pitchFamily="18" charset="0"/>
                    <a:sym typeface="Wingdings" pitchFamily="2" charset="2"/>
                  </a:rPr>
                  <a:t>MassResolution</a:t>
                </a:r>
                <a:r>
                  <a:rPr lang="en-US" sz="1600" dirty="0">
                    <a:latin typeface="Cambria Math" panose="02040503050406030204" pitchFamily="18" charset="0"/>
                    <a:sym typeface="Wingdings" pitchFamily="2" charset="2"/>
                  </a:rPr>
                  <a:t>: account for any differences between data and simulation in scale and resolution of the m</a:t>
                </a:r>
                <a:r>
                  <a:rPr lang="en-US" sz="1600" baseline="30000" dirty="0">
                    <a:latin typeface="Cambria Math" panose="02040503050406030204" pitchFamily="18" charset="0"/>
                    <a:sym typeface="Wingdings" pitchFamily="2" charset="2"/>
                  </a:rPr>
                  <a:t>t</a:t>
                </a:r>
                <a:r>
                  <a:rPr lang="en-US" sz="1600" dirty="0">
                    <a:latin typeface="Cambria Math" panose="02040503050406030204" pitchFamily="18" charset="0"/>
                    <a:sym typeface="Wingdings" pitchFamily="2" charset="2"/>
                  </a:rPr>
                  <a:t> </a:t>
                </a:r>
              </a:p>
              <a:p>
                <a:pPr marL="285750" indent="-285750">
                  <a:buFont typeface="Arial" panose="020B0604020202020204" pitchFamily="34" charset="0"/>
                  <a:buChar char="•"/>
                </a:pPr>
                <a:r>
                  <a:rPr lang="en-US" sz="1600" dirty="0">
                    <a:latin typeface="Cambria Math" panose="02040503050406030204" pitchFamily="18" charset="0"/>
                    <a:sym typeface="Wingdings" pitchFamily="2" charset="2"/>
                  </a:rPr>
                  <a:t>1+k</a:t>
                </a:r>
                <a:r>
                  <a:rPr lang="en-US" sz="1600" baseline="-25000" dirty="0">
                    <a:latin typeface="Cambria Math" panose="02040503050406030204" pitchFamily="18" charset="0"/>
                    <a:sym typeface="Wingdings" pitchFamily="2" charset="2"/>
                  </a:rPr>
                  <a:t>slope</a:t>
                </a:r>
                <a:r>
                  <a:rPr lang="en-US" sz="1600" dirty="0">
                    <a:latin typeface="Cambria Math" panose="02040503050406030204" pitchFamily="18" charset="0"/>
                    <a:sym typeface="Wingdings" pitchFamily="2" charset="2"/>
                  </a:rPr>
                  <a:t>m</a:t>
                </a:r>
                <a:r>
                  <a:rPr lang="en-US" sz="1600" baseline="30000" dirty="0">
                    <a:latin typeface="Cambria Math" panose="02040503050406030204" pitchFamily="18" charset="0"/>
                    <a:sym typeface="Wingdings" pitchFamily="2" charset="2"/>
                  </a:rPr>
                  <a:t>t</a:t>
                </a:r>
                <a:r>
                  <a:rPr lang="en-US" sz="1600" dirty="0">
                    <a:latin typeface="Cambria Math" panose="02040503050406030204" pitchFamily="18" charset="0"/>
                    <a:sym typeface="Wingdings" pitchFamily="2" charset="2"/>
                  </a:rPr>
                  <a:t>: linear modification factor to account for any difference observed in the Closure test of the QCD for the m</a:t>
                </a:r>
                <a:r>
                  <a:rPr lang="en-US" sz="1600" baseline="30000" dirty="0">
                    <a:latin typeface="Cambria Math" panose="02040503050406030204" pitchFamily="18" charset="0"/>
                    <a:sym typeface="Wingdings" pitchFamily="2" charset="2"/>
                  </a:rPr>
                  <a:t>t</a:t>
                </a:r>
                <a:r>
                  <a:rPr lang="en-US" sz="1600" baseline="-25000" dirty="0">
                    <a:latin typeface="Cambria Math" panose="02040503050406030204" pitchFamily="18" charset="0"/>
                    <a:sym typeface="Wingdings" pitchFamily="2" charset="2"/>
                  </a:rPr>
                  <a:t> </a:t>
                </a:r>
                <a:r>
                  <a:rPr lang="en-US" sz="1600" dirty="0">
                    <a:latin typeface="Cambria Math" panose="02040503050406030204" pitchFamily="18" charset="0"/>
                    <a:sym typeface="Wingdings" pitchFamily="2" charset="2"/>
                  </a:rPr>
                  <a:t> </a:t>
                </a:r>
                <a:endParaRPr lang="en-GB" sz="160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61281" y="613037"/>
                <a:ext cx="11533733" cy="5521448"/>
              </a:xfrm>
              <a:prstGeom prst="rect">
                <a:avLst/>
              </a:prstGeom>
              <a:blipFill>
                <a:blip r:embed="rId2"/>
                <a:stretch>
                  <a:fillRect l="-110" t="-460" b="-23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08CEC61-A221-DD4A-A40F-2BCF50383F58}"/>
              </a:ext>
            </a:extLst>
          </p:cNvPr>
          <p:cNvSpPr>
            <a:spLocks noGrp="1"/>
          </p:cNvSpPr>
          <p:nvPr>
            <p:ph type="sldNum" sz="quarter" idx="12"/>
          </p:nvPr>
        </p:nvSpPr>
        <p:spPr/>
        <p:txBody>
          <a:bodyPr/>
          <a:lstStyle/>
          <a:p>
            <a:fld id="{4FAB73BC-B049-4115-A692-8D63A059BFB8}" type="slidenum">
              <a:rPr lang="en-US" smtClean="0"/>
              <a:pPr/>
              <a:t>25</a:t>
            </a:fld>
            <a:endParaRPr lang="en-US" dirty="0"/>
          </a:p>
        </p:txBody>
      </p:sp>
    </p:spTree>
    <p:extLst>
      <p:ext uri="{BB962C8B-B14F-4D97-AF65-F5344CB8AC3E}">
        <p14:creationId xmlns:p14="http://schemas.microsoft.com/office/powerpoint/2010/main" val="205439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954107"/>
          </a:xfrm>
          <a:prstGeom prst="rect">
            <a:avLst/>
          </a:prstGeom>
          <a:noFill/>
        </p:spPr>
        <p:txBody>
          <a:bodyPr wrap="square" rtlCol="0">
            <a:spAutoFit/>
          </a:bodyPr>
          <a:lstStyle/>
          <a:p>
            <a:r>
              <a:rPr lang="en-US" sz="2800" u="sng" dirty="0"/>
              <a:t>Simultaneous Fit in 3 regions</a:t>
            </a:r>
          </a:p>
          <a:p>
            <a:endParaRPr lang="en-US" sz="2800" u="sng" dirty="0"/>
          </a:p>
        </p:txBody>
      </p:sp>
      <mc:AlternateContent xmlns:mc="http://schemas.openxmlformats.org/markup-compatibility/2006" xmlns:a14="http://schemas.microsoft.com/office/drawing/2010/main">
        <mc:Choice Requires="a14">
          <p:sp>
            <p:nvSpPr>
              <p:cNvPr id="14" name="TextBox 13"/>
              <p:cNvSpPr txBox="1"/>
              <p:nvPr/>
            </p:nvSpPr>
            <p:spPr>
              <a:xfrm>
                <a:off x="361281" y="613037"/>
                <a:ext cx="11533733" cy="5201039"/>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itchFamily="2" charset="2"/>
                  </a:rPr>
                  <a:t>Simultaneous fit in 3 regions (2btag, 1btag and 0btag)</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(0)</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(0)</m:t>
                          </m:r>
                        </m:sup>
                      </m:sSubSup>
                      <m:sSup>
                        <m:sSupPr>
                          <m:ctrlPr>
                            <a:rPr lang="en-US" b="0" i="1" smtClean="0">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(0)</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 </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(0)</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r>
                        <a:rPr lang="en-US" b="0" i="1" smtClean="0">
                          <a:latin typeface="Cambria Math" panose="02040503050406030204" pitchFamily="18" charset="0"/>
                          <a:sym typeface="Wingdings" pitchFamily="2" charset="2"/>
                        </a:rPr>
                        <m:t>+</m:t>
                      </m:r>
                      <m:sSubSup>
                        <m:sSubSupPr>
                          <m:ctrlPr>
                            <a:rPr lang="en-US" b="0" i="1" smtClean="0">
                              <a:latin typeface="Cambria Math" panose="02040503050406030204" pitchFamily="18" charset="0"/>
                              <a:sym typeface="Wingdings" pitchFamily="2" charset="2"/>
                            </a:rPr>
                          </m:ctrlPr>
                        </m:sSubSupPr>
                        <m:e>
                          <m:r>
                            <a:rPr lang="en-US" b="0" i="1" smtClean="0">
                              <a:latin typeface="Cambria Math" panose="02040503050406030204" pitchFamily="18" charset="0"/>
                              <a:sym typeface="Wingdings" pitchFamily="2" charset="2"/>
                            </a:rPr>
                            <m:t>𝑁</m:t>
                          </m:r>
                        </m:e>
                        <m:sub>
                          <m:r>
                            <a:rPr lang="en-US" b="0" i="1" smtClean="0">
                              <a:latin typeface="Cambria Math" panose="02040503050406030204" pitchFamily="18" charset="0"/>
                              <a:sym typeface="Wingdings" pitchFamily="2" charset="2"/>
                            </a:rPr>
                            <m:t>𝑠𝑢𝑏</m:t>
                          </m:r>
                        </m:sub>
                        <m:sup>
                          <m:r>
                            <a:rPr lang="en-US" b="0" i="1" smtClean="0">
                              <a:latin typeface="Cambria Math" panose="02040503050406030204" pitchFamily="18" charset="0"/>
                              <a:sym typeface="Wingdings" pitchFamily="2" charset="2"/>
                            </a:rPr>
                            <m:t>(0)</m:t>
                          </m:r>
                        </m:sup>
                      </m:sSubSup>
                      <m:sSup>
                        <m:sSupPr>
                          <m:ctrlPr>
                            <a:rPr lang="en-US" b="0" i="1" smtClean="0">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(0)</m:t>
                          </m:r>
                        </m:sup>
                      </m:sSup>
                      <m:r>
                        <a:rPr lang="en-US" b="0" i="1" smtClean="0">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𝑥</m:t>
                      </m:r>
                      <m:r>
                        <a:rPr lang="en-US" b="0" i="1" smtClean="0">
                          <a:latin typeface="Cambria Math" panose="02040503050406030204" pitchFamily="18" charset="0"/>
                          <a:sym typeface="Wingdings" pitchFamily="2" charset="2"/>
                        </a:rPr>
                        <m:t>)</m:t>
                      </m:r>
                    </m:oMath>
                  </m:oMathPara>
                </a14:m>
                <a:endParaRPr lang="en-US" dirty="0">
                  <a:sym typeface="Wingdings" pitchFamily="2" charset="2"/>
                </a:endParaRP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(2)</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(2)</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(1)</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(2)</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b="0" i="1" smtClean="0">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(2)</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(1)</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 </m:t>
                      </m:r>
                    </m:oMath>
                  </m:oMathPara>
                </a14:m>
                <a:endParaRPr lang="en-GB" b="1" dirty="0">
                  <a:sym typeface="Wingdings" pitchFamily="2" charset="2"/>
                </a:endParaRP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(1)</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(1)</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(2)</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(1)</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b="0" i="1" smtClean="0">
                                  <a:latin typeface="Cambria Math" panose="02040503050406030204" pitchFamily="18" charset="0"/>
                                  <a:sym typeface="Wingdings" pitchFamily="2" charset="2"/>
                                </a:rPr>
                                <m:t>2</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(1)</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(2)</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oMath>
                  </m:oMathPara>
                </a14:m>
                <a:endParaRPr lang="en-US" dirty="0"/>
              </a:p>
              <a:p>
                <a:pPr lvl="1"/>
                <a:endParaRPr lang="en-US" dirty="0"/>
              </a:p>
              <a:p>
                <a:pPr marL="742950" lvl="1" indent="-285750">
                  <a:buFont typeface="Arial" panose="020B0604020202020204" pitchFamily="34" charset="0"/>
                  <a:buChar char="•"/>
                </a:pPr>
                <a:r>
                  <a:rPr lang="en-US" sz="1600" dirty="0">
                    <a:latin typeface="Cambria Math" panose="02040503050406030204" pitchFamily="18" charset="0"/>
                    <a:sym typeface="Wingdings" pitchFamily="2" charset="2"/>
                  </a:rPr>
                  <a:t>We do a simultaneous fit because we do not have a pure Control Region. </a:t>
                </a:r>
              </a:p>
              <a:p>
                <a:pPr marL="1200150" lvl="2" indent="-285750">
                  <a:buFont typeface="Arial" panose="020B0604020202020204" pitchFamily="34" charset="0"/>
                  <a:buChar char="•"/>
                </a:pPr>
                <a:r>
                  <a:rPr lang="en-US" sz="1600" dirty="0">
                    <a:latin typeface="Cambria Math" panose="02040503050406030204" pitchFamily="18" charset="0"/>
                    <a:sym typeface="Wingdings" pitchFamily="2" charset="2"/>
                  </a:rPr>
                  <a:t>Our CR from data is contaminated because of the new </a:t>
                </a:r>
                <a:r>
                  <a:rPr lang="en-US" sz="1600" dirty="0" err="1">
                    <a:latin typeface="Cambria Math" panose="02040503050406030204" pitchFamily="18" charset="0"/>
                    <a:sym typeface="Wingdings" pitchFamily="2" charset="2"/>
                  </a:rPr>
                  <a:t>topTagger</a:t>
                </a:r>
                <a:r>
                  <a:rPr lang="en-US" sz="1600" dirty="0">
                    <a:latin typeface="Cambria Math" panose="02040503050406030204" pitchFamily="18" charset="0"/>
                    <a:sym typeface="Wingdings" pitchFamily="2" charset="2"/>
                  </a:rPr>
                  <a:t> </a:t>
                </a:r>
              </a:p>
              <a:p>
                <a:pPr marL="742950" lvl="1" indent="-285750">
                  <a:buFont typeface="Arial" panose="020B0604020202020204" pitchFamily="34" charset="0"/>
                  <a:buChar char="•"/>
                </a:pPr>
                <a14:m>
                  <m:oMath xmlns:m="http://schemas.openxmlformats.org/officeDocument/2006/math">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(0)</m:t>
                        </m:r>
                      </m:sup>
                    </m:sSubSup>
                  </m:oMath>
                </a14:m>
                <a:r>
                  <a:rPr lang="en-US" dirty="0"/>
                  <a:t> is limited in </a:t>
                </a:r>
                <a14:m>
                  <m:oMath xmlns:m="http://schemas.openxmlformats.org/officeDocument/2006/math">
                    <m:r>
                      <a:rPr lang="en-US" b="0" i="1" smtClean="0">
                        <a:latin typeface="Cambria Math" panose="02040503050406030204" pitchFamily="18" charset="0"/>
                      </a:rPr>
                      <m:t>0.9</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𝑠𝑢𝑏</m:t>
                        </m:r>
                        <m:r>
                          <a:rPr lang="en-US" b="0" i="1" smtClean="0">
                            <a:latin typeface="Cambria Math" panose="02040503050406030204" pitchFamily="18" charset="0"/>
                          </a:rPr>
                          <m:t>,</m:t>
                        </m:r>
                        <m:r>
                          <a:rPr lang="en-US" b="0" i="1" smtClean="0">
                            <a:latin typeface="Cambria Math" panose="02040503050406030204" pitchFamily="18" charset="0"/>
                          </a:rPr>
                          <m:t>𝑀𝐶</m:t>
                        </m:r>
                      </m:sub>
                      <m:sup>
                        <m:r>
                          <a:rPr lang="en-US" b="0" i="1" smtClean="0">
                            <a:latin typeface="Cambria Math" panose="02040503050406030204" pitchFamily="18" charset="0"/>
                          </a:rPr>
                          <m:t>(0)</m:t>
                        </m:r>
                      </m:sup>
                    </m:sSubSup>
                    <m:r>
                      <a:rPr lang="en-US" b="0" i="1" smtClean="0">
                        <a:latin typeface="Cambria Math" panose="02040503050406030204" pitchFamily="18" charset="0"/>
                      </a:rPr>
                      <m:t> </m:t>
                    </m:r>
                    <m:r>
                      <a:rPr lang="en-US" b="0" i="1" smtClean="0">
                        <a:latin typeface="Cambria Math" panose="02040503050406030204" pitchFamily="18" charset="0"/>
                      </a:rPr>
                      <m:t>𝑢𝑝</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1.1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𝑠𝑢𝑏</m:t>
                        </m:r>
                        <m:r>
                          <a:rPr lang="en-US" b="0" i="1" smtClean="0">
                            <a:latin typeface="Cambria Math" panose="02040503050406030204" pitchFamily="18" charset="0"/>
                          </a:rPr>
                          <m:t>,</m:t>
                        </m:r>
                        <m:r>
                          <a:rPr lang="en-US" b="0" i="1" smtClean="0">
                            <a:latin typeface="Cambria Math" panose="02040503050406030204" pitchFamily="18" charset="0"/>
                          </a:rPr>
                          <m:t>𝑀𝐶</m:t>
                        </m:r>
                      </m:sub>
                      <m:sup>
                        <m:r>
                          <a:rPr lang="en-US" b="0" i="1" smtClean="0">
                            <a:latin typeface="Cambria Math" panose="02040503050406030204" pitchFamily="18" charset="0"/>
                          </a:rPr>
                          <m:t>(0)</m:t>
                        </m:r>
                      </m:sup>
                    </m:sSubSup>
                  </m:oMath>
                </a14:m>
                <a:endParaRPr lang="en-US" dirty="0"/>
              </a:p>
              <a:p>
                <a:pPr marL="742950" lvl="1" indent="-285750">
                  <a:buFont typeface="Arial" panose="020B0604020202020204" pitchFamily="34" charset="0"/>
                  <a:buChar char="•"/>
                </a:pPr>
                <a:r>
                  <a:rPr lang="en-GB" sz="1600" dirty="0">
                    <a:sym typeface="Wingdings" pitchFamily="2" charset="2"/>
                  </a:rPr>
                  <a:t>We assume that </a:t>
                </a:r>
                <a14:m>
                  <m:oMath xmlns:m="http://schemas.openxmlformats.org/officeDocument/2006/math">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up>
                        <m:r>
                          <a:rPr lang="en-US" sz="1600" i="1">
                            <a:latin typeface="Cambria Math" panose="02040503050406030204" pitchFamily="18" charset="0"/>
                            <a:sym typeface="Wingdings" pitchFamily="2" charset="2"/>
                          </a:rPr>
                          <m:t>(0)</m:t>
                        </m:r>
                      </m:sup>
                    </m:sSubSup>
                    <m:r>
                      <a:rPr lang="en-US" sz="1600">
                        <a:latin typeface="Cambria Math" panose="02040503050406030204" pitchFamily="18" charset="0"/>
                        <a:sym typeface="Wingdings" pitchFamily="2" charset="2"/>
                      </a:rPr>
                      <m:t>=</m:t>
                    </m:r>
                    <m:sSup>
                      <m:sSupPr>
                        <m:ctrlPr>
                          <a:rPr lang="en-US" sz="1600" i="1">
                            <a:latin typeface="Cambria Math" panose="02040503050406030204" pitchFamily="18" charset="0"/>
                            <a:sym typeface="Wingdings" pitchFamily="2" charset="2"/>
                          </a:rPr>
                        </m:ctrlPr>
                      </m:sSupPr>
                      <m:e>
                        <m:d>
                          <m:dPr>
                            <m:ctrlPr>
                              <a:rPr lang="en-US" sz="1600" i="1">
                                <a:latin typeface="Cambria Math" panose="02040503050406030204" pitchFamily="18" charset="0"/>
                                <a:sym typeface="Wingdings" pitchFamily="2" charset="2"/>
                              </a:rPr>
                            </m:ctrlPr>
                          </m:dPr>
                          <m:e>
                            <m:r>
                              <a:rPr lang="en-US" sz="1600">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Sub>
                          </m:e>
                        </m:d>
                      </m:e>
                      <m:sup>
                        <m:r>
                          <a:rPr lang="en-US" sz="1600">
                            <a:latin typeface="Cambria Math" panose="02040503050406030204" pitchFamily="18" charset="0"/>
                            <a:sym typeface="Wingdings" pitchFamily="2" charset="2"/>
                          </a:rPr>
                          <m:t>2</m:t>
                        </m:r>
                      </m:sup>
                    </m:s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a:latin typeface="Cambria Math" panose="02040503050406030204" pitchFamily="18" charset="0"/>
                            <a:sym typeface="Wingdings" pitchFamily="2" charset="2"/>
                          </a:rPr>
                          <m:t>(2)</m:t>
                        </m:r>
                      </m:sup>
                    </m:sSubSup>
                    <m:r>
                      <a:rPr lang="en-US" sz="1600">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up>
                        <m:r>
                          <a:rPr lang="en-US" sz="1600" i="1">
                            <a:latin typeface="Cambria Math" panose="02040503050406030204" pitchFamily="18" charset="0"/>
                            <a:sym typeface="Wingdings" pitchFamily="2" charset="2"/>
                          </a:rPr>
                          <m:t>2</m:t>
                        </m:r>
                      </m:sup>
                    </m:sSub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r>
                      <m:rPr>
                        <m:sty m:val="p"/>
                      </m:rPr>
                      <a:rPr lang="en-US" sz="1600">
                        <a:latin typeface="Cambria Math" panose="02040503050406030204" pitchFamily="18" charset="0"/>
                        <a:sym typeface="Wingdings" pitchFamily="2" charset="2"/>
                      </a:rPr>
                      <m:t>and</m:t>
                    </m:r>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i="1">
                            <a:latin typeface="Cambria Math" panose="02040503050406030204" pitchFamily="18" charset="0"/>
                            <a:sym typeface="Wingdings" pitchFamily="2" charset="2"/>
                          </a:rPr>
                          <m:t>(1)</m:t>
                        </m:r>
                      </m:sup>
                    </m:sSubSup>
                    <m:r>
                      <a:rPr lang="en-US" sz="1600" i="1">
                        <a:latin typeface="Cambria Math" panose="02040503050406030204" pitchFamily="18" charset="0"/>
                        <a:sym typeface="Wingdings" pitchFamily="2" charset="2"/>
                      </a:rPr>
                      <m:t>=2</m:t>
                    </m:r>
                    <m:d>
                      <m:dPr>
                        <m:ctrlPr>
                          <a:rPr lang="en-US" sz="1600" i="1">
                            <a:latin typeface="Cambria Math" panose="02040503050406030204" pitchFamily="18" charset="0"/>
                            <a:sym typeface="Wingdings" pitchFamily="2" charset="2"/>
                          </a:rPr>
                        </m:ctrlPr>
                      </m:dPr>
                      <m:e>
                        <m:r>
                          <a:rPr lang="en-US" sz="1600" i="1">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e>
                    </m:d>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Sub>
                  </m:oMath>
                </a14:m>
                <a:r>
                  <a:rPr lang="en-GB" sz="1600" dirty="0">
                    <a:sym typeface="Wingdings" pitchFamily="2" charset="2"/>
                  </a:rPr>
                  <a:t> where e</a:t>
                </a:r>
                <a:r>
                  <a:rPr lang="en-GB" sz="1600" baseline="-25000" dirty="0">
                    <a:sym typeface="Wingdings" pitchFamily="2" charset="2"/>
                  </a:rPr>
                  <a:t>b</a:t>
                </a:r>
                <a:r>
                  <a:rPr lang="en-GB" sz="1600" dirty="0">
                    <a:sym typeface="Wingdings" pitchFamily="2" charset="2"/>
                  </a:rPr>
                  <a:t> is the b tagging efficiency and </a:t>
                </a:r>
                <a:r>
                  <a:rPr lang="en-GB" sz="1600" dirty="0" err="1">
                    <a:sym typeface="Wingdings" pitchFamily="2" charset="2"/>
                  </a:rPr>
                  <a:t>N</a:t>
                </a:r>
                <a:r>
                  <a:rPr lang="en-GB" sz="1600" baseline="-25000" dirty="0" err="1">
                    <a:sym typeface="Wingdings" pitchFamily="2" charset="2"/>
                  </a:rPr>
                  <a:t>tt</a:t>
                </a:r>
                <a:r>
                  <a:rPr lang="en-GB" sz="1600" dirty="0">
                    <a:sym typeface="Wingdings" pitchFamily="2" charset="2"/>
                  </a:rPr>
                  <a:t> is the total ttbar yield. </a:t>
                </a:r>
              </a:p>
              <a:p>
                <a:pPr lvl="1"/>
                <a:r>
                  <a:rPr lang="en-GB" sz="1600" dirty="0">
                    <a:sym typeface="Wingdings" pitchFamily="2" charset="2"/>
                  </a:rPr>
                  <a:t>We can either leave </a:t>
                </a:r>
                <a:r>
                  <a:rPr lang="en-GB" sz="1600" dirty="0">
                    <a:solidFill>
                      <a:srgbClr val="FF0000"/>
                    </a:solidFill>
                    <a:sym typeface="Wingdings" pitchFamily="2" charset="2"/>
                  </a:rPr>
                  <a:t>e</a:t>
                </a:r>
                <a:r>
                  <a:rPr lang="en-GB" sz="1600" baseline="-25000" dirty="0">
                    <a:solidFill>
                      <a:srgbClr val="FF0000"/>
                    </a:solidFill>
                    <a:sym typeface="Wingdings" pitchFamily="2" charset="2"/>
                  </a:rPr>
                  <a:t>b </a:t>
                </a:r>
                <a:r>
                  <a:rPr lang="en-GB" sz="1600" dirty="0">
                    <a:solidFill>
                      <a:srgbClr val="FF0000"/>
                    </a:solidFill>
                    <a:sym typeface="Wingdings" pitchFamily="2" charset="2"/>
                  </a:rPr>
                  <a:t>and </a:t>
                </a:r>
                <a:r>
                  <a:rPr lang="en-GB" sz="1600" dirty="0" err="1">
                    <a:solidFill>
                      <a:srgbClr val="FF0000"/>
                    </a:solidFill>
                    <a:sym typeface="Wingdings" pitchFamily="2" charset="2"/>
                  </a:rPr>
                  <a:t>N</a:t>
                </a:r>
                <a:r>
                  <a:rPr lang="en-GB" sz="1600" baseline="-25000" dirty="0" err="1">
                    <a:solidFill>
                      <a:srgbClr val="FF0000"/>
                    </a:solidFill>
                    <a:sym typeface="Wingdings" pitchFamily="2" charset="2"/>
                  </a:rPr>
                  <a:t>tt</a:t>
                </a:r>
                <a:r>
                  <a:rPr lang="en-GB" sz="1600" baseline="-25000" dirty="0">
                    <a:solidFill>
                      <a:srgbClr val="FF0000"/>
                    </a:solidFill>
                    <a:sym typeface="Wingdings" pitchFamily="2" charset="2"/>
                  </a:rPr>
                  <a:t> </a:t>
                </a:r>
                <a:r>
                  <a:rPr lang="en-GB" sz="1600" dirty="0">
                    <a:solidFill>
                      <a:srgbClr val="FF0000"/>
                    </a:solidFill>
                    <a:sym typeface="Wingdings" pitchFamily="2" charset="2"/>
                  </a:rPr>
                  <a:t> </a:t>
                </a:r>
                <a:r>
                  <a:rPr lang="en-GB" sz="1600" dirty="0">
                    <a:sym typeface="Wingdings" pitchFamily="2" charset="2"/>
                  </a:rPr>
                  <a:t>as free parameters in the fit or </a:t>
                </a:r>
                <a14:m>
                  <m:oMath xmlns:m="http://schemas.openxmlformats.org/officeDocument/2006/math">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(0)</m:t>
                        </m:r>
                      </m:sup>
                    </m:sSubSup>
                    <m:r>
                      <a:rPr lang="en-US" sz="1600" i="1">
                        <a:solidFill>
                          <a:srgbClr val="FF0000"/>
                        </a:solidFill>
                        <a:latin typeface="Cambria Math" panose="02040503050406030204" pitchFamily="18" charset="0"/>
                        <a:sym typeface="Wingdings" pitchFamily="2" charset="2"/>
                      </a:rPr>
                      <m:t>,</m:t>
                    </m:r>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(1)</m:t>
                        </m:r>
                      </m:sup>
                    </m:sSubSup>
                    <m:r>
                      <a:rPr lang="en-US" sz="1600" i="1">
                        <a:solidFill>
                          <a:srgbClr val="FF0000"/>
                        </a:solidFill>
                        <a:latin typeface="Cambria Math" panose="02040503050406030204" pitchFamily="18" charset="0"/>
                        <a:sym typeface="Wingdings" pitchFamily="2" charset="2"/>
                      </a:rPr>
                      <m:t>,</m:t>
                    </m:r>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(2)</m:t>
                        </m:r>
                      </m:sup>
                    </m:sSubSup>
                  </m:oMath>
                </a14:m>
                <a:endParaRPr lang="en-GB" sz="1600" dirty="0">
                  <a:sym typeface="Wingdings" pitchFamily="2" charset="2"/>
                </a:endParaRPr>
              </a:p>
              <a:p>
                <a:pPr lvl="1"/>
                <a:endParaRPr lang="en-GB" sz="1600" dirty="0">
                  <a:sym typeface="Wingdings" pitchFamily="2" charset="2"/>
                </a:endParaRPr>
              </a:p>
              <a:p>
                <a:pPr marL="285750" indent="-285750">
                  <a:buFont typeface="Arial" panose="020B0604020202020204" pitchFamily="34" charset="0"/>
                  <a:buChar char="•"/>
                </a:pPr>
                <a:r>
                  <a:rPr lang="en-GB" sz="1600" dirty="0" err="1">
                    <a:sym typeface="Wingdings" pitchFamily="2" charset="2"/>
                  </a:rPr>
                  <a:t>btagging</a:t>
                </a:r>
                <a:r>
                  <a:rPr lang="en-GB" sz="1600" dirty="0">
                    <a:sym typeface="Wingdings" pitchFamily="2" charset="2"/>
                  </a:rPr>
                  <a:t> efficiency and the </a:t>
                </a:r>
                <a:r>
                  <a:rPr lang="en-GB" sz="1600" dirty="0" err="1">
                    <a:sym typeface="Wingdings" pitchFamily="2" charset="2"/>
                  </a:rPr>
                  <a:t>Ntt</a:t>
                </a:r>
                <a:r>
                  <a:rPr lang="en-GB" sz="1600" dirty="0">
                    <a:sym typeface="Wingdings" pitchFamily="2" charset="2"/>
                  </a:rPr>
                  <a:t> yield are highly correlated. </a:t>
                </a:r>
              </a:p>
              <a:p>
                <a:pPr marL="742950" lvl="1" indent="-285750">
                  <a:buFont typeface="Arial" panose="020B0604020202020204" pitchFamily="34" charset="0"/>
                  <a:buChar char="•"/>
                </a:pPr>
                <a:r>
                  <a:rPr lang="en-GB" sz="1600" dirty="0">
                    <a:sym typeface="Wingdings" pitchFamily="2" charset="2"/>
                  </a:rPr>
                  <a:t>We decided to try and fix the </a:t>
                </a:r>
                <a:r>
                  <a:rPr lang="en-GB" sz="1600" dirty="0" err="1">
                    <a:sym typeface="Wingdings" pitchFamily="2" charset="2"/>
                  </a:rPr>
                  <a:t>btagging</a:t>
                </a:r>
                <a:r>
                  <a:rPr lang="en-GB" sz="1600" dirty="0">
                    <a:sym typeface="Wingdings" pitchFamily="2" charset="2"/>
                  </a:rPr>
                  <a:t> parameter  calculated b-tagging</a:t>
                </a:r>
              </a:p>
              <a:p>
                <a:pPr marL="742950" lvl="1" indent="-285750">
                  <a:buFont typeface="Arial" panose="020B0604020202020204" pitchFamily="34" charset="0"/>
                  <a:buChar char="•"/>
                </a:pPr>
                <a:r>
                  <a:rPr lang="en-GB" sz="1600" dirty="0">
                    <a:sym typeface="Wingdings" pitchFamily="2" charset="2"/>
                  </a:rPr>
                  <a:t>For the </a:t>
                </a:r>
                <a:r>
                  <a:rPr lang="en-GB" sz="1600" dirty="0" err="1">
                    <a:sym typeface="Wingdings" pitchFamily="2" charset="2"/>
                  </a:rPr>
                  <a:t>btagging</a:t>
                </a:r>
                <a:r>
                  <a:rPr lang="en-GB" sz="1600" dirty="0">
                    <a:sym typeface="Wingdings" pitchFamily="2" charset="2"/>
                  </a:rPr>
                  <a:t> efficiency calculation:</a:t>
                </a:r>
              </a:p>
              <a:p>
                <a:pPr lvl="1"/>
                <a:endParaRPr lang="en-GB" sz="1600" dirty="0">
                  <a:sym typeface="Wingdings" pitchFamily="2" charset="2"/>
                </a:endParaRPr>
              </a:p>
              <a:p>
                <a:pPr lvl="1"/>
                <a14:m>
                  <m:oMath xmlns:m="http://schemas.openxmlformats.org/officeDocument/2006/math">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𝑒</m:t>
                        </m:r>
                      </m:e>
                      <m:sub>
                        <m:r>
                          <a:rPr lang="en-US" sz="1600" b="0" i="1" smtClean="0">
                            <a:latin typeface="Cambria Math" panose="02040503050406030204" pitchFamily="18" charset="0"/>
                            <a:sym typeface="Wingdings" pitchFamily="2" charset="2"/>
                          </a:rPr>
                          <m:t>𝑏</m:t>
                        </m:r>
                      </m:sub>
                    </m:sSub>
                    <m:r>
                      <a:rPr lang="en-US" sz="1600" b="0" i="1" smtClean="0">
                        <a:latin typeface="Cambria Math" panose="02040503050406030204" pitchFamily="18" charset="0"/>
                        <a:sym typeface="Wingdings" pitchFamily="2" charset="2"/>
                      </a:rPr>
                      <m:t>= </m:t>
                    </m:r>
                    <m:f>
                      <m:fPr>
                        <m:ctrlPr>
                          <a:rPr lang="en-US" sz="1600" b="0" i="1" smtClean="0">
                            <a:latin typeface="Cambria Math" panose="02040503050406030204" pitchFamily="18" charset="0"/>
                            <a:sym typeface="Wingdings" pitchFamily="2" charset="2"/>
                          </a:rPr>
                        </m:ctrlPr>
                      </m:fPr>
                      <m:num>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𝑠𝑢𝑏𝑗𝑒𝑡𝑠</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𝑤𝑖𝑡h</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𝑓𝑙𝑎𝑣𝑜𝑢𝑟</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𝑖𝑑</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𝑟𝑒𝑞𝑢𝑖𝑟𝑒𝑚𝑒𝑛𝑡</m:t>
                        </m:r>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𝑑𝑒𝑒𝑝𝐶𝑆𝑉</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𝑏𝑡𝑎𝑔𝑔𝑒𝑑</m:t>
                        </m:r>
                      </m:num>
                      <m:den>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𝑠𝑢𝑏𝑗𝑒𝑡𝑠</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𝑤𝑖𝑡h</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𝑓𝑙𝑎𝑣𝑜𝑢𝑟</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𝑖𝑑</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𝑟𝑒𝑞𝑢𝑖𝑟𝑒𝑚𝑒𝑛𝑡</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𝑏</m:t>
                        </m:r>
                        <m:r>
                          <a:rPr lang="en-US" sz="1600" b="0" i="1" smtClean="0">
                            <a:latin typeface="Cambria Math" panose="02040503050406030204" pitchFamily="18" charset="0"/>
                            <a:sym typeface="Wingdings" pitchFamily="2" charset="2"/>
                          </a:rPr>
                          <m:t>)</m:t>
                        </m:r>
                      </m:den>
                    </m:f>
                  </m:oMath>
                </a14:m>
                <a:r>
                  <a:rPr lang="en-GB" sz="1600" dirty="0">
                    <a:sym typeface="Wingdings" pitchFamily="2" charset="2"/>
                  </a:rPr>
                  <a:t> , where all selected events pass baseline + </a:t>
                </a:r>
                <a:r>
                  <a:rPr lang="en-GB" sz="1600" dirty="0" err="1">
                    <a:sym typeface="Wingdings" pitchFamily="2" charset="2"/>
                  </a:rPr>
                  <a:t>parton</a:t>
                </a:r>
                <a:r>
                  <a:rPr lang="en-GB" sz="1600" dirty="0">
                    <a:sym typeface="Wingdings" pitchFamily="2" charset="2"/>
                  </a:rPr>
                  <a:t> selection</a:t>
                </a:r>
              </a:p>
            </p:txBody>
          </p:sp>
        </mc:Choice>
        <mc:Fallback xmlns="">
          <p:sp>
            <p:nvSpPr>
              <p:cNvPr id="14" name="TextBox 13"/>
              <p:cNvSpPr txBox="1">
                <a:spLocks noRot="1" noChangeAspect="1" noMove="1" noResize="1" noEditPoints="1" noAdjustHandles="1" noChangeArrowheads="1" noChangeShapeType="1" noTextEdit="1"/>
              </p:cNvSpPr>
              <p:nvPr/>
            </p:nvSpPr>
            <p:spPr>
              <a:xfrm>
                <a:off x="361281" y="613037"/>
                <a:ext cx="11533733" cy="5201039"/>
              </a:xfrm>
              <a:prstGeom prst="rect">
                <a:avLst/>
              </a:prstGeom>
              <a:blipFill>
                <a:blip r:embed="rId2"/>
                <a:stretch>
                  <a:fillRect l="-220" t="-48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9C79030-01D2-954B-9BD2-ED4DFC26F243}"/>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3712426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purity</a:t>
            </a:r>
            <a:endParaRPr lang="en-GB" sz="2600" u="sng"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5384297" y="1239964"/>
            <a:ext cx="1285875" cy="369332"/>
          </a:xfrm>
          <a:prstGeom prst="rect">
            <a:avLst/>
          </a:prstGeom>
          <a:noFill/>
        </p:spPr>
        <p:txBody>
          <a:bodyPr wrap="square" rtlCol="0">
            <a:spAutoFit/>
          </a:bodyPr>
          <a:lstStyle/>
          <a:p>
            <a:pPr algn="ctr"/>
            <a:r>
              <a:rPr lang="en-US" dirty="0">
                <a:solidFill>
                  <a:srgbClr val="FF0000"/>
                </a:solidFill>
              </a:rPr>
              <a:t>2017</a:t>
            </a:r>
          </a:p>
        </p:txBody>
      </p:sp>
      <p:sp>
        <p:nvSpPr>
          <p:cNvPr id="14" name="TextBox 13">
            <a:extLst>
              <a:ext uri="{FF2B5EF4-FFF2-40B4-BE49-F238E27FC236}">
                <a16:creationId xmlns:a16="http://schemas.microsoft.com/office/drawing/2014/main" id="{682143B9-A176-A34D-BC03-E3AB239735AE}"/>
              </a:ext>
            </a:extLst>
          </p:cNvPr>
          <p:cNvSpPr txBox="1"/>
          <p:nvPr/>
        </p:nvSpPr>
        <p:spPr>
          <a:xfrm>
            <a:off x="9417417" y="1221321"/>
            <a:ext cx="1285875" cy="369332"/>
          </a:xfrm>
          <a:prstGeom prst="rect">
            <a:avLst/>
          </a:prstGeom>
          <a:noFill/>
        </p:spPr>
        <p:txBody>
          <a:bodyPr wrap="square" rtlCol="0">
            <a:spAutoFit/>
          </a:bodyPr>
          <a:lstStyle/>
          <a:p>
            <a:pPr algn="ctr"/>
            <a:r>
              <a:rPr lang="en-US" dirty="0">
                <a:solidFill>
                  <a:srgbClr val="00B050"/>
                </a:solidFill>
              </a:rPr>
              <a:t>2018</a:t>
            </a:r>
          </a:p>
        </p:txBody>
      </p:sp>
      <p:sp>
        <p:nvSpPr>
          <p:cNvPr id="10" name="TextBox 9">
            <a:extLst>
              <a:ext uri="{FF2B5EF4-FFF2-40B4-BE49-F238E27FC236}">
                <a16:creationId xmlns:a16="http://schemas.microsoft.com/office/drawing/2014/main" id="{3C77C4A7-0F11-EC4A-A139-28D5ED6ED485}"/>
              </a:ext>
            </a:extLst>
          </p:cNvPr>
          <p:cNvSpPr txBox="1"/>
          <p:nvPr/>
        </p:nvSpPr>
        <p:spPr>
          <a:xfrm>
            <a:off x="1445323" y="1221321"/>
            <a:ext cx="1285875" cy="369332"/>
          </a:xfrm>
          <a:prstGeom prst="rect">
            <a:avLst/>
          </a:prstGeom>
          <a:noFill/>
        </p:spPr>
        <p:txBody>
          <a:bodyPr wrap="square" rtlCol="0">
            <a:spAutoFit/>
          </a:bodyPr>
          <a:lstStyle/>
          <a:p>
            <a:pPr algn="ctr"/>
            <a:r>
              <a:rPr lang="en-US" dirty="0">
                <a:solidFill>
                  <a:srgbClr val="0070C0"/>
                </a:solidFill>
              </a:rPr>
              <a:t>2016</a:t>
            </a:r>
          </a:p>
        </p:txBody>
      </p:sp>
      <p:pic>
        <p:nvPicPr>
          <p:cNvPr id="3" name="Picture 2">
            <a:extLst>
              <a:ext uri="{FF2B5EF4-FFF2-40B4-BE49-F238E27FC236}">
                <a16:creationId xmlns:a16="http://schemas.microsoft.com/office/drawing/2014/main" id="{C7B9D787-71B2-E547-B7DC-A302E0DDF8E2}"/>
              </a:ext>
            </a:extLst>
          </p:cNvPr>
          <p:cNvPicPr>
            <a:picLocks noChangeAspect="1"/>
          </p:cNvPicPr>
          <p:nvPr/>
        </p:nvPicPr>
        <p:blipFill>
          <a:blip r:embed="rId2"/>
          <a:stretch>
            <a:fillRect/>
          </a:stretch>
        </p:blipFill>
        <p:spPr>
          <a:xfrm rot="5400000">
            <a:off x="8554007" y="1288796"/>
            <a:ext cx="3012694" cy="4176522"/>
          </a:xfrm>
          <a:prstGeom prst="rect">
            <a:avLst/>
          </a:prstGeom>
        </p:spPr>
      </p:pic>
      <p:pic>
        <p:nvPicPr>
          <p:cNvPr id="6" name="Picture 5">
            <a:extLst>
              <a:ext uri="{FF2B5EF4-FFF2-40B4-BE49-F238E27FC236}">
                <a16:creationId xmlns:a16="http://schemas.microsoft.com/office/drawing/2014/main" id="{F52D096C-F3F5-6B40-8C85-DA3F3D63B077}"/>
              </a:ext>
            </a:extLst>
          </p:cNvPr>
          <p:cNvPicPr>
            <a:picLocks noChangeAspect="1"/>
          </p:cNvPicPr>
          <p:nvPr/>
        </p:nvPicPr>
        <p:blipFill>
          <a:blip r:embed="rId3"/>
          <a:stretch>
            <a:fillRect/>
          </a:stretch>
        </p:blipFill>
        <p:spPr>
          <a:xfrm rot="5400000">
            <a:off x="4520888" y="1312997"/>
            <a:ext cx="3012694" cy="4176522"/>
          </a:xfrm>
          <a:prstGeom prst="rect">
            <a:avLst/>
          </a:prstGeom>
        </p:spPr>
      </p:pic>
      <p:pic>
        <p:nvPicPr>
          <p:cNvPr id="8" name="Picture 7">
            <a:extLst>
              <a:ext uri="{FF2B5EF4-FFF2-40B4-BE49-F238E27FC236}">
                <a16:creationId xmlns:a16="http://schemas.microsoft.com/office/drawing/2014/main" id="{A4E95BE6-F198-9745-9040-C253C2961F4B}"/>
              </a:ext>
            </a:extLst>
          </p:cNvPr>
          <p:cNvPicPr>
            <a:picLocks noChangeAspect="1"/>
          </p:cNvPicPr>
          <p:nvPr/>
        </p:nvPicPr>
        <p:blipFill>
          <a:blip r:embed="rId4"/>
          <a:stretch>
            <a:fillRect/>
          </a:stretch>
        </p:blipFill>
        <p:spPr>
          <a:xfrm rot="5400000">
            <a:off x="581914" y="1288796"/>
            <a:ext cx="3012694" cy="4176522"/>
          </a:xfrm>
          <a:prstGeom prst="rect">
            <a:avLst/>
          </a:prstGeom>
        </p:spPr>
      </p:pic>
      <p:cxnSp>
        <p:nvCxnSpPr>
          <p:cNvPr id="15" name="Straight Connector 14">
            <a:extLst>
              <a:ext uri="{FF2B5EF4-FFF2-40B4-BE49-F238E27FC236}">
                <a16:creationId xmlns:a16="http://schemas.microsoft.com/office/drawing/2014/main" id="{D73C0EBC-6D67-3C4F-A980-7D2E110FDD81}"/>
              </a:ext>
            </a:extLst>
          </p:cNvPr>
          <p:cNvCxnSpPr>
            <a:cxnSpLocks/>
          </p:cNvCxnSpPr>
          <p:nvPr/>
        </p:nvCxnSpPr>
        <p:spPr>
          <a:xfrm>
            <a:off x="3977460" y="954350"/>
            <a:ext cx="0" cy="523213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B65749-3E80-0849-9D91-04AD8ABFCD95}"/>
              </a:ext>
            </a:extLst>
          </p:cNvPr>
          <p:cNvCxnSpPr>
            <a:cxnSpLocks/>
          </p:cNvCxnSpPr>
          <p:nvPr/>
        </p:nvCxnSpPr>
        <p:spPr>
          <a:xfrm>
            <a:off x="8001444" y="954350"/>
            <a:ext cx="0" cy="523213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04BA0A-BD7C-4740-87E3-FE99227F1C34}"/>
              </a:ext>
            </a:extLst>
          </p:cNvPr>
          <p:cNvSpPr txBox="1"/>
          <p:nvPr/>
        </p:nvSpPr>
        <p:spPr>
          <a:xfrm>
            <a:off x="9274541" y="5210725"/>
            <a:ext cx="1601497" cy="369332"/>
          </a:xfrm>
          <a:prstGeom prst="rect">
            <a:avLst/>
          </a:prstGeom>
          <a:noFill/>
        </p:spPr>
        <p:txBody>
          <a:bodyPr wrap="square" rtlCol="0">
            <a:spAutoFit/>
          </a:bodyPr>
          <a:lstStyle/>
          <a:p>
            <a:r>
              <a:rPr lang="en-US" dirty="0"/>
              <a:t>Purity ≈ 0.903 </a:t>
            </a:r>
          </a:p>
        </p:txBody>
      </p:sp>
      <p:sp>
        <p:nvSpPr>
          <p:cNvPr id="23" name="TextBox 22">
            <a:extLst>
              <a:ext uri="{FF2B5EF4-FFF2-40B4-BE49-F238E27FC236}">
                <a16:creationId xmlns:a16="http://schemas.microsoft.com/office/drawing/2014/main" id="{C6A15F71-C7B5-7940-9BD2-F8FE6EC75667}"/>
              </a:ext>
            </a:extLst>
          </p:cNvPr>
          <p:cNvSpPr txBox="1"/>
          <p:nvPr/>
        </p:nvSpPr>
        <p:spPr>
          <a:xfrm>
            <a:off x="5312858" y="5210725"/>
            <a:ext cx="1539201" cy="369332"/>
          </a:xfrm>
          <a:prstGeom prst="rect">
            <a:avLst/>
          </a:prstGeom>
          <a:noFill/>
        </p:spPr>
        <p:txBody>
          <a:bodyPr wrap="square" rtlCol="0">
            <a:spAutoFit/>
          </a:bodyPr>
          <a:lstStyle/>
          <a:p>
            <a:r>
              <a:rPr lang="en-US" dirty="0"/>
              <a:t>Purity ≈ 0.915</a:t>
            </a:r>
          </a:p>
        </p:txBody>
      </p:sp>
      <p:sp>
        <p:nvSpPr>
          <p:cNvPr id="25" name="TextBox 24">
            <a:extLst>
              <a:ext uri="{FF2B5EF4-FFF2-40B4-BE49-F238E27FC236}">
                <a16:creationId xmlns:a16="http://schemas.microsoft.com/office/drawing/2014/main" id="{BF921327-ADD8-614D-9F19-4FBC679AA777}"/>
              </a:ext>
            </a:extLst>
          </p:cNvPr>
          <p:cNvSpPr txBox="1"/>
          <p:nvPr/>
        </p:nvSpPr>
        <p:spPr>
          <a:xfrm>
            <a:off x="1301914" y="5210725"/>
            <a:ext cx="1572691" cy="369332"/>
          </a:xfrm>
          <a:prstGeom prst="rect">
            <a:avLst/>
          </a:prstGeom>
          <a:noFill/>
        </p:spPr>
        <p:txBody>
          <a:bodyPr wrap="square" rtlCol="0">
            <a:spAutoFit/>
          </a:bodyPr>
          <a:lstStyle/>
          <a:p>
            <a:r>
              <a:rPr lang="en-US" dirty="0"/>
              <a:t>Purity ≈ 0. 894</a:t>
            </a:r>
          </a:p>
        </p:txBody>
      </p:sp>
      <p:sp>
        <p:nvSpPr>
          <p:cNvPr id="2" name="Slide Number Placeholder 1">
            <a:extLst>
              <a:ext uri="{FF2B5EF4-FFF2-40B4-BE49-F238E27FC236}">
                <a16:creationId xmlns:a16="http://schemas.microsoft.com/office/drawing/2014/main" id="{E70AD676-0F56-C446-9765-E34AD230C1C2}"/>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2709656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3428F4-EB56-2B48-92A0-99AF03B4D244}"/>
              </a:ext>
            </a:extLst>
          </p:cNvPr>
          <p:cNvSpPr>
            <a:spLocks noGrp="1"/>
          </p:cNvSpPr>
          <p:nvPr>
            <p:ph type="ftr" sz="quarter" idx="11"/>
          </p:nvPr>
        </p:nvSpPr>
        <p:spPr/>
        <p:txBody>
          <a:bodyPr/>
          <a:lstStyle/>
          <a:p>
            <a:r>
              <a:rPr lang="fi-FI"/>
              <a:t>NTUA G. Bakas</a:t>
            </a:r>
            <a:endParaRPr lang="en-US" dirty="0"/>
          </a:p>
        </p:txBody>
      </p:sp>
      <p:pic>
        <p:nvPicPr>
          <p:cNvPr id="5" name="Picture 4">
            <a:extLst>
              <a:ext uri="{FF2B5EF4-FFF2-40B4-BE49-F238E27FC236}">
                <a16:creationId xmlns:a16="http://schemas.microsoft.com/office/drawing/2014/main" id="{2AB2F63E-D916-9A41-9DF0-B92837939F97}"/>
              </a:ext>
            </a:extLst>
          </p:cNvPr>
          <p:cNvPicPr>
            <a:picLocks noChangeAspect="1"/>
          </p:cNvPicPr>
          <p:nvPr/>
        </p:nvPicPr>
        <p:blipFill>
          <a:blip r:embed="rId2"/>
          <a:stretch>
            <a:fillRect/>
          </a:stretch>
        </p:blipFill>
        <p:spPr>
          <a:xfrm>
            <a:off x="3767147" y="968827"/>
            <a:ext cx="4432300" cy="3009900"/>
          </a:xfrm>
          <a:prstGeom prst="rect">
            <a:avLst/>
          </a:prstGeom>
        </p:spPr>
      </p:pic>
      <p:pic>
        <p:nvPicPr>
          <p:cNvPr id="7" name="Picture 6">
            <a:extLst>
              <a:ext uri="{FF2B5EF4-FFF2-40B4-BE49-F238E27FC236}">
                <a16:creationId xmlns:a16="http://schemas.microsoft.com/office/drawing/2014/main" id="{4A12C992-7F6D-2147-8EDA-58790E8F1C71}"/>
              </a:ext>
            </a:extLst>
          </p:cNvPr>
          <p:cNvPicPr>
            <a:picLocks noChangeAspect="1"/>
          </p:cNvPicPr>
          <p:nvPr/>
        </p:nvPicPr>
        <p:blipFill>
          <a:blip r:embed="rId3"/>
          <a:stretch>
            <a:fillRect/>
          </a:stretch>
        </p:blipFill>
        <p:spPr>
          <a:xfrm>
            <a:off x="8202932" y="833572"/>
            <a:ext cx="3989070" cy="3280410"/>
          </a:xfrm>
          <a:prstGeom prst="rect">
            <a:avLst/>
          </a:prstGeom>
        </p:spPr>
      </p:pic>
      <p:sp>
        <p:nvSpPr>
          <p:cNvPr id="9" name="TextBox 8">
            <a:extLst>
              <a:ext uri="{FF2B5EF4-FFF2-40B4-BE49-F238E27FC236}">
                <a16:creationId xmlns:a16="http://schemas.microsoft.com/office/drawing/2014/main" id="{3FCBE9C6-014C-524A-92E1-8E94D045A528}"/>
              </a:ext>
            </a:extLst>
          </p:cNvPr>
          <p:cNvSpPr txBox="1"/>
          <p:nvPr/>
        </p:nvSpPr>
        <p:spPr>
          <a:xfrm>
            <a:off x="142875" y="97270"/>
            <a:ext cx="11229975" cy="461665"/>
          </a:xfrm>
          <a:prstGeom prst="rect">
            <a:avLst/>
          </a:prstGeom>
          <a:noFill/>
        </p:spPr>
        <p:txBody>
          <a:bodyPr wrap="square" rtlCol="0">
            <a:spAutoFit/>
          </a:bodyPr>
          <a:lstStyle/>
          <a:p>
            <a:r>
              <a:rPr lang="en-US" sz="2400" b="1" u="sng" dirty="0"/>
              <a:t>2017 QCD Closure and the fit ratio</a:t>
            </a:r>
          </a:p>
        </p:txBody>
      </p:sp>
      <p:pic>
        <p:nvPicPr>
          <p:cNvPr id="11" name="Picture 10">
            <a:extLst>
              <a:ext uri="{FF2B5EF4-FFF2-40B4-BE49-F238E27FC236}">
                <a16:creationId xmlns:a16="http://schemas.microsoft.com/office/drawing/2014/main" id="{9EB322B5-CDE4-5948-88FA-FE7F9FC50E16}"/>
              </a:ext>
            </a:extLst>
          </p:cNvPr>
          <p:cNvPicPr>
            <a:picLocks noChangeAspect="1"/>
          </p:cNvPicPr>
          <p:nvPr/>
        </p:nvPicPr>
        <p:blipFill>
          <a:blip r:embed="rId4"/>
          <a:stretch>
            <a:fillRect/>
          </a:stretch>
        </p:blipFill>
        <p:spPr>
          <a:xfrm>
            <a:off x="0" y="833572"/>
            <a:ext cx="3989070" cy="3280410"/>
          </a:xfrm>
          <a:prstGeom prst="rect">
            <a:avLst/>
          </a:prstGeom>
        </p:spPr>
      </p:pic>
      <p:sp>
        <p:nvSpPr>
          <p:cNvPr id="12" name="TextBox 11">
            <a:extLst>
              <a:ext uri="{FF2B5EF4-FFF2-40B4-BE49-F238E27FC236}">
                <a16:creationId xmlns:a16="http://schemas.microsoft.com/office/drawing/2014/main" id="{348AD02D-FC95-934E-9770-D4BBAB77E7BF}"/>
              </a:ext>
            </a:extLst>
          </p:cNvPr>
          <p:cNvSpPr txBox="1"/>
          <p:nvPr/>
        </p:nvSpPr>
        <p:spPr>
          <a:xfrm>
            <a:off x="142875" y="4386263"/>
            <a:ext cx="3314700" cy="369332"/>
          </a:xfrm>
          <a:prstGeom prst="rect">
            <a:avLst/>
          </a:prstGeom>
          <a:noFill/>
        </p:spPr>
        <p:txBody>
          <a:bodyPr wrap="square" rtlCol="0">
            <a:spAutoFit/>
          </a:bodyPr>
          <a:lstStyle/>
          <a:p>
            <a:r>
              <a:rPr lang="en-US" dirty="0"/>
              <a:t>Discovered shape in the SR/CR </a:t>
            </a:r>
          </a:p>
        </p:txBody>
      </p:sp>
      <p:sp>
        <p:nvSpPr>
          <p:cNvPr id="13" name="TextBox 12">
            <a:extLst>
              <a:ext uri="{FF2B5EF4-FFF2-40B4-BE49-F238E27FC236}">
                <a16:creationId xmlns:a16="http://schemas.microsoft.com/office/drawing/2014/main" id="{4A904F3B-2CD4-AA45-BCFB-7B0CCD3157BD}"/>
              </a:ext>
            </a:extLst>
          </p:cNvPr>
          <p:cNvSpPr txBox="1"/>
          <p:nvPr/>
        </p:nvSpPr>
        <p:spPr>
          <a:xfrm>
            <a:off x="4325947" y="4386263"/>
            <a:ext cx="3314700" cy="369332"/>
          </a:xfrm>
          <a:prstGeom prst="rect">
            <a:avLst/>
          </a:prstGeom>
          <a:noFill/>
        </p:spPr>
        <p:txBody>
          <a:bodyPr wrap="square" rtlCol="0">
            <a:spAutoFit/>
          </a:bodyPr>
          <a:lstStyle/>
          <a:p>
            <a:r>
              <a:rPr lang="en-US" dirty="0"/>
              <a:t>Fit the ratio with the function: </a:t>
            </a:r>
          </a:p>
        </p:txBody>
      </p:sp>
      <p:sp>
        <p:nvSpPr>
          <p:cNvPr id="14" name="TextBox 13">
            <a:extLst>
              <a:ext uri="{FF2B5EF4-FFF2-40B4-BE49-F238E27FC236}">
                <a16:creationId xmlns:a16="http://schemas.microsoft.com/office/drawing/2014/main" id="{D6DA65BB-7E46-B84D-A639-0D70ED674D1D}"/>
              </a:ext>
            </a:extLst>
          </p:cNvPr>
          <p:cNvSpPr txBox="1"/>
          <p:nvPr/>
        </p:nvSpPr>
        <p:spPr>
          <a:xfrm>
            <a:off x="8540117" y="4386263"/>
            <a:ext cx="3314700" cy="369332"/>
          </a:xfrm>
          <a:prstGeom prst="rect">
            <a:avLst/>
          </a:prstGeom>
          <a:noFill/>
        </p:spPr>
        <p:txBody>
          <a:bodyPr wrap="square" rtlCol="0">
            <a:spAutoFit/>
          </a:bodyPr>
          <a:lstStyle/>
          <a:p>
            <a:r>
              <a:rPr lang="en-US" dirty="0"/>
              <a:t>Output of the new QCD closure</a:t>
            </a:r>
          </a:p>
        </p:txBody>
      </p:sp>
      <p:cxnSp>
        <p:nvCxnSpPr>
          <p:cNvPr id="16" name="Straight Arrow Connector 15">
            <a:extLst>
              <a:ext uri="{FF2B5EF4-FFF2-40B4-BE49-F238E27FC236}">
                <a16:creationId xmlns:a16="http://schemas.microsoft.com/office/drawing/2014/main" id="{0A5C4BFE-B00A-CC40-8EBF-4FA9B52125E1}"/>
              </a:ext>
            </a:extLst>
          </p:cNvPr>
          <p:cNvCxnSpPr>
            <a:cxnSpLocks/>
            <a:stCxn id="12" idx="3"/>
            <a:endCxn id="13" idx="1"/>
          </p:cNvCxnSpPr>
          <p:nvPr/>
        </p:nvCxnSpPr>
        <p:spPr>
          <a:xfrm>
            <a:off x="3457575" y="4570929"/>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F0D14CA-A125-C74B-966B-EE059CBF2F77}"/>
              </a:ext>
            </a:extLst>
          </p:cNvPr>
          <p:cNvCxnSpPr>
            <a:cxnSpLocks/>
          </p:cNvCxnSpPr>
          <p:nvPr/>
        </p:nvCxnSpPr>
        <p:spPr>
          <a:xfrm>
            <a:off x="7494597" y="4570929"/>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8FA0273-78BD-144A-B66D-BC5134D63EF0}"/>
              </a:ext>
            </a:extLst>
          </p:cNvPr>
          <p:cNvSpPr>
            <a:spLocks noGrp="1"/>
          </p:cNvSpPr>
          <p:nvPr>
            <p:ph type="sldNum" sz="quarter" idx="12"/>
          </p:nvPr>
        </p:nvSpPr>
        <p:spPr/>
        <p:txBody>
          <a:bodyPr/>
          <a:lstStyle/>
          <a:p>
            <a:fld id="{4FAB73BC-B049-4115-A692-8D63A059BFB8}" type="slidenum">
              <a:rPr lang="en-US" smtClean="0"/>
              <a:pPr/>
              <a:t>28</a:t>
            </a:fld>
            <a:endParaRPr lang="en-US" dirty="0"/>
          </a:p>
        </p:txBody>
      </p:sp>
    </p:spTree>
    <p:extLst>
      <p:ext uri="{BB962C8B-B14F-4D97-AF65-F5344CB8AC3E}">
        <p14:creationId xmlns:p14="http://schemas.microsoft.com/office/powerpoint/2010/main" val="3993268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3428F4-EB56-2B48-92A0-99AF03B4D244}"/>
              </a:ext>
            </a:extLst>
          </p:cNvPr>
          <p:cNvSpPr>
            <a:spLocks noGrp="1"/>
          </p:cNvSpPr>
          <p:nvPr>
            <p:ph type="ftr" sz="quarter" idx="11"/>
          </p:nvPr>
        </p:nvSpPr>
        <p:spPr/>
        <p:txBody>
          <a:bodyPr/>
          <a:lstStyle/>
          <a:p>
            <a:r>
              <a:rPr lang="fi-FI"/>
              <a:t>NTUA G. Bakas</a:t>
            </a:r>
            <a:endParaRPr lang="en-US" dirty="0"/>
          </a:p>
        </p:txBody>
      </p:sp>
      <p:sp>
        <p:nvSpPr>
          <p:cNvPr id="3" name="TextBox 2">
            <a:extLst>
              <a:ext uri="{FF2B5EF4-FFF2-40B4-BE49-F238E27FC236}">
                <a16:creationId xmlns:a16="http://schemas.microsoft.com/office/drawing/2014/main" id="{C3CD4B20-480A-7B4C-964F-3B3FC99DFDE5}"/>
              </a:ext>
            </a:extLst>
          </p:cNvPr>
          <p:cNvSpPr txBox="1"/>
          <p:nvPr/>
        </p:nvSpPr>
        <p:spPr>
          <a:xfrm>
            <a:off x="142875" y="97270"/>
            <a:ext cx="11229975" cy="461665"/>
          </a:xfrm>
          <a:prstGeom prst="rect">
            <a:avLst/>
          </a:prstGeom>
          <a:noFill/>
        </p:spPr>
        <p:txBody>
          <a:bodyPr wrap="square" rtlCol="0">
            <a:spAutoFit/>
          </a:bodyPr>
          <a:lstStyle/>
          <a:p>
            <a:r>
              <a:rPr lang="en-US" sz="2400" b="1" u="sng" dirty="0"/>
              <a:t>2018 QCD Closure and the fit ratio</a:t>
            </a:r>
          </a:p>
        </p:txBody>
      </p:sp>
      <p:pic>
        <p:nvPicPr>
          <p:cNvPr id="8" name="Picture 7">
            <a:extLst>
              <a:ext uri="{FF2B5EF4-FFF2-40B4-BE49-F238E27FC236}">
                <a16:creationId xmlns:a16="http://schemas.microsoft.com/office/drawing/2014/main" id="{9084425F-7840-6E41-B720-0FC542047A4A}"/>
              </a:ext>
            </a:extLst>
          </p:cNvPr>
          <p:cNvPicPr>
            <a:picLocks noChangeAspect="1"/>
          </p:cNvPicPr>
          <p:nvPr/>
        </p:nvPicPr>
        <p:blipFill>
          <a:blip r:embed="rId2"/>
          <a:stretch>
            <a:fillRect/>
          </a:stretch>
        </p:blipFill>
        <p:spPr>
          <a:xfrm rot="5400000">
            <a:off x="4696406" y="342539"/>
            <a:ext cx="3016927" cy="4431600"/>
          </a:xfrm>
          <a:prstGeom prst="rect">
            <a:avLst/>
          </a:prstGeom>
        </p:spPr>
      </p:pic>
      <p:pic>
        <p:nvPicPr>
          <p:cNvPr id="6" name="Picture 5">
            <a:extLst>
              <a:ext uri="{FF2B5EF4-FFF2-40B4-BE49-F238E27FC236}">
                <a16:creationId xmlns:a16="http://schemas.microsoft.com/office/drawing/2014/main" id="{F45B6ADA-86F1-654A-90AC-BC1162D34033}"/>
              </a:ext>
            </a:extLst>
          </p:cNvPr>
          <p:cNvPicPr>
            <a:picLocks noChangeAspect="1"/>
          </p:cNvPicPr>
          <p:nvPr/>
        </p:nvPicPr>
        <p:blipFill>
          <a:blip r:embed="rId3"/>
          <a:stretch>
            <a:fillRect/>
          </a:stretch>
        </p:blipFill>
        <p:spPr>
          <a:xfrm>
            <a:off x="8202932" y="918134"/>
            <a:ext cx="3989070" cy="3280410"/>
          </a:xfrm>
          <a:prstGeom prst="rect">
            <a:avLst/>
          </a:prstGeom>
        </p:spPr>
      </p:pic>
      <p:sp>
        <p:nvSpPr>
          <p:cNvPr id="10" name="TextBox 9">
            <a:extLst>
              <a:ext uri="{FF2B5EF4-FFF2-40B4-BE49-F238E27FC236}">
                <a16:creationId xmlns:a16="http://schemas.microsoft.com/office/drawing/2014/main" id="{09D8AB47-D597-E742-848F-5B43157B5D03}"/>
              </a:ext>
            </a:extLst>
          </p:cNvPr>
          <p:cNvSpPr txBox="1"/>
          <p:nvPr/>
        </p:nvSpPr>
        <p:spPr>
          <a:xfrm>
            <a:off x="142875" y="4829180"/>
            <a:ext cx="3314700" cy="369332"/>
          </a:xfrm>
          <a:prstGeom prst="rect">
            <a:avLst/>
          </a:prstGeom>
          <a:noFill/>
        </p:spPr>
        <p:txBody>
          <a:bodyPr wrap="square" rtlCol="0">
            <a:spAutoFit/>
          </a:bodyPr>
          <a:lstStyle/>
          <a:p>
            <a:r>
              <a:rPr lang="en-US" dirty="0"/>
              <a:t>Discovered shape in the SR/CR </a:t>
            </a:r>
          </a:p>
        </p:txBody>
      </p:sp>
      <p:sp>
        <p:nvSpPr>
          <p:cNvPr id="11" name="TextBox 10">
            <a:extLst>
              <a:ext uri="{FF2B5EF4-FFF2-40B4-BE49-F238E27FC236}">
                <a16:creationId xmlns:a16="http://schemas.microsoft.com/office/drawing/2014/main" id="{6F390AE9-660B-F24F-BAA7-A4A096D02740}"/>
              </a:ext>
            </a:extLst>
          </p:cNvPr>
          <p:cNvSpPr txBox="1"/>
          <p:nvPr/>
        </p:nvSpPr>
        <p:spPr>
          <a:xfrm>
            <a:off x="4325947" y="4829180"/>
            <a:ext cx="3314700" cy="369332"/>
          </a:xfrm>
          <a:prstGeom prst="rect">
            <a:avLst/>
          </a:prstGeom>
          <a:noFill/>
        </p:spPr>
        <p:txBody>
          <a:bodyPr wrap="square" rtlCol="0">
            <a:spAutoFit/>
          </a:bodyPr>
          <a:lstStyle/>
          <a:p>
            <a:r>
              <a:rPr lang="en-US" dirty="0"/>
              <a:t>Fit the ratio with the function: </a:t>
            </a:r>
          </a:p>
        </p:txBody>
      </p:sp>
      <p:sp>
        <p:nvSpPr>
          <p:cNvPr id="12" name="TextBox 11">
            <a:extLst>
              <a:ext uri="{FF2B5EF4-FFF2-40B4-BE49-F238E27FC236}">
                <a16:creationId xmlns:a16="http://schemas.microsoft.com/office/drawing/2014/main" id="{6B611D69-6BA3-9A4F-AF6F-F6986C459380}"/>
              </a:ext>
            </a:extLst>
          </p:cNvPr>
          <p:cNvSpPr txBox="1"/>
          <p:nvPr/>
        </p:nvSpPr>
        <p:spPr>
          <a:xfrm>
            <a:off x="8540117" y="4829180"/>
            <a:ext cx="3314700" cy="369332"/>
          </a:xfrm>
          <a:prstGeom prst="rect">
            <a:avLst/>
          </a:prstGeom>
          <a:noFill/>
        </p:spPr>
        <p:txBody>
          <a:bodyPr wrap="square" rtlCol="0">
            <a:spAutoFit/>
          </a:bodyPr>
          <a:lstStyle/>
          <a:p>
            <a:r>
              <a:rPr lang="en-US" dirty="0"/>
              <a:t>Output of the new QCD closure</a:t>
            </a:r>
          </a:p>
        </p:txBody>
      </p:sp>
      <p:pic>
        <p:nvPicPr>
          <p:cNvPr id="14" name="Picture 13">
            <a:extLst>
              <a:ext uri="{FF2B5EF4-FFF2-40B4-BE49-F238E27FC236}">
                <a16:creationId xmlns:a16="http://schemas.microsoft.com/office/drawing/2014/main" id="{B45FBA3D-1483-6B47-8089-0B34B0B2F015}"/>
              </a:ext>
            </a:extLst>
          </p:cNvPr>
          <p:cNvPicPr>
            <a:picLocks noChangeAspect="1"/>
          </p:cNvPicPr>
          <p:nvPr/>
        </p:nvPicPr>
        <p:blipFill>
          <a:blip r:embed="rId4"/>
          <a:stretch>
            <a:fillRect/>
          </a:stretch>
        </p:blipFill>
        <p:spPr>
          <a:xfrm>
            <a:off x="0" y="918134"/>
            <a:ext cx="3989070" cy="3280410"/>
          </a:xfrm>
          <a:prstGeom prst="rect">
            <a:avLst/>
          </a:prstGeom>
        </p:spPr>
      </p:pic>
      <p:cxnSp>
        <p:nvCxnSpPr>
          <p:cNvPr id="15" name="Straight Arrow Connector 14">
            <a:extLst>
              <a:ext uri="{FF2B5EF4-FFF2-40B4-BE49-F238E27FC236}">
                <a16:creationId xmlns:a16="http://schemas.microsoft.com/office/drawing/2014/main" id="{B2224BF8-8AE6-634E-B5A2-0DACB02A609A}"/>
              </a:ext>
            </a:extLst>
          </p:cNvPr>
          <p:cNvCxnSpPr>
            <a:cxnSpLocks/>
          </p:cNvCxnSpPr>
          <p:nvPr/>
        </p:nvCxnSpPr>
        <p:spPr>
          <a:xfrm>
            <a:off x="3457575" y="5013843"/>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3C9890-AABA-284A-A293-EB6BE61CCA7F}"/>
              </a:ext>
            </a:extLst>
          </p:cNvPr>
          <p:cNvCxnSpPr>
            <a:cxnSpLocks/>
          </p:cNvCxnSpPr>
          <p:nvPr/>
        </p:nvCxnSpPr>
        <p:spPr>
          <a:xfrm>
            <a:off x="7494597" y="5013843"/>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B3D312A-2B60-2145-ADF2-496F79EDDF24}"/>
              </a:ext>
            </a:extLst>
          </p:cNvPr>
          <p:cNvSpPr>
            <a:spLocks noGrp="1"/>
          </p:cNvSpPr>
          <p:nvPr>
            <p:ph type="sldNum" sz="quarter" idx="12"/>
          </p:nvPr>
        </p:nvSpPr>
        <p:spPr/>
        <p:txBody>
          <a:bodyPr/>
          <a:lstStyle/>
          <a:p>
            <a:fld id="{4FAB73BC-B049-4115-A692-8D63A059BFB8}" type="slidenum">
              <a:rPr lang="en-US" smtClean="0"/>
              <a:pPr/>
              <a:t>29</a:t>
            </a:fld>
            <a:endParaRPr lang="en-US" dirty="0"/>
          </a:p>
        </p:txBody>
      </p:sp>
    </p:spTree>
    <p:extLst>
      <p:ext uri="{BB962C8B-B14F-4D97-AF65-F5344CB8AC3E}">
        <p14:creationId xmlns:p14="http://schemas.microsoft.com/office/powerpoint/2010/main" val="1763732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a:t>
            </a:fld>
            <a:endParaRPr lang="en-US" dirty="0"/>
          </a:p>
        </p:txBody>
      </p:sp>
      <p:sp>
        <p:nvSpPr>
          <p:cNvPr id="10" name="Title 4">
            <a:extLst>
              <a:ext uri="{FF2B5EF4-FFF2-40B4-BE49-F238E27FC236}">
                <a16:creationId xmlns:a16="http://schemas.microsoft.com/office/drawing/2014/main" id="{84832B29-C4F7-E24E-BC1A-2CB283C2CF2D}"/>
              </a:ext>
            </a:extLst>
          </p:cNvPr>
          <p:cNvSpPr txBox="1">
            <a:spLocks/>
          </p:cNvSpPr>
          <p:nvPr/>
        </p:nvSpPr>
        <p:spPr>
          <a:xfrm>
            <a:off x="171304" y="43417"/>
            <a:ext cx="10520413" cy="456639"/>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2400" b="1" u="sng" dirty="0"/>
              <a:t>Overview</a:t>
            </a:r>
          </a:p>
        </p:txBody>
      </p:sp>
      <p:sp>
        <p:nvSpPr>
          <p:cNvPr id="11" name="TextBox 10">
            <a:extLst>
              <a:ext uri="{FF2B5EF4-FFF2-40B4-BE49-F238E27FC236}">
                <a16:creationId xmlns:a16="http://schemas.microsoft.com/office/drawing/2014/main" id="{424A89E4-97F4-F74C-AF8E-2099130DEA32}"/>
              </a:ext>
            </a:extLst>
          </p:cNvPr>
          <p:cNvSpPr txBox="1"/>
          <p:nvPr/>
        </p:nvSpPr>
        <p:spPr>
          <a:xfrm>
            <a:off x="4004145" y="3553517"/>
            <a:ext cx="6552325" cy="1815882"/>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t>Baseline Reconstructed level cuts:</a:t>
            </a:r>
          </a:p>
          <a:p>
            <a:pPr marL="1200150" lvl="2" indent="-285750">
              <a:buFont typeface="Arial" panose="020B0604020202020204" pitchFamily="34" charset="0"/>
              <a:buChar char="•"/>
            </a:pPr>
            <a:r>
              <a:rPr lang="en-US" sz="1600" dirty="0" err="1"/>
              <a:t>nJets</a:t>
            </a:r>
            <a:r>
              <a:rPr lang="en-US" sz="1600" dirty="0"/>
              <a:t> &gt; 1</a:t>
            </a:r>
          </a:p>
          <a:p>
            <a:pPr marL="1200150" lvl="2" indent="-285750">
              <a:buFont typeface="Arial" panose="020B0604020202020204" pitchFamily="34" charset="0"/>
              <a:buChar char="•"/>
            </a:pPr>
            <a:r>
              <a:rPr lang="en-US" sz="1600" dirty="0" err="1"/>
              <a:t>nLeptons</a:t>
            </a:r>
            <a:r>
              <a:rPr lang="en-US" sz="1600" dirty="0"/>
              <a:t> = 0</a:t>
            </a:r>
          </a:p>
          <a:p>
            <a:pPr marL="1200150" lvl="2" indent="-285750">
              <a:buFont typeface="Arial" panose="020B0604020202020204" pitchFamily="34" charset="0"/>
              <a:buChar char="•"/>
            </a:pPr>
            <a:r>
              <a:rPr lang="en-US" sz="1600" dirty="0"/>
              <a:t>Dijet mass (</a:t>
            </a:r>
            <a:r>
              <a:rPr lang="en-US" sz="1600" dirty="0" err="1"/>
              <a:t>mJJ</a:t>
            </a:r>
            <a:r>
              <a:rPr lang="en-US" sz="1600" dirty="0"/>
              <a:t>) &gt; 1000</a:t>
            </a:r>
          </a:p>
          <a:p>
            <a:pPr marL="1200150" lvl="2" indent="-285750">
              <a:buFont typeface="Arial" panose="020B0604020202020204" pitchFamily="34" charset="0"/>
              <a:buChar char="•"/>
            </a:pPr>
            <a:r>
              <a:rPr lang="en-US" sz="1600" dirty="0"/>
              <a:t>Leading and </a:t>
            </a:r>
            <a:r>
              <a:rPr lang="en-US" sz="1600" dirty="0" err="1"/>
              <a:t>Subleading</a:t>
            </a:r>
            <a:r>
              <a:rPr lang="en-US" sz="1600" dirty="0"/>
              <a:t> jet </a:t>
            </a:r>
            <a:r>
              <a:rPr lang="en-US" sz="1600" dirty="0" err="1"/>
              <a:t>p</a:t>
            </a:r>
            <a:r>
              <a:rPr lang="en-US" sz="1600" baseline="-25000" dirty="0" err="1"/>
              <a:t>T</a:t>
            </a:r>
            <a:r>
              <a:rPr lang="en-US" sz="1600" dirty="0"/>
              <a:t>  &gt; 400</a:t>
            </a:r>
          </a:p>
          <a:p>
            <a:pPr marL="1200150" lvl="2" indent="-285750">
              <a:buFont typeface="Arial" panose="020B0604020202020204" pitchFamily="34" charset="0"/>
              <a:buChar char="•"/>
            </a:pPr>
            <a:r>
              <a:rPr lang="en-US" sz="1600" dirty="0"/>
              <a:t>Leading and </a:t>
            </a:r>
            <a:r>
              <a:rPr lang="en-US" sz="1600" dirty="0" err="1"/>
              <a:t>Subleading</a:t>
            </a:r>
            <a:r>
              <a:rPr lang="en-US" sz="1600" dirty="0"/>
              <a:t>  absolute jet eta</a:t>
            </a:r>
            <a:r>
              <a:rPr lang="el-GR" sz="1600" dirty="0"/>
              <a:t> |η|&lt;2.4</a:t>
            </a:r>
            <a:endParaRPr lang="en-US" sz="1600" dirty="0"/>
          </a:p>
          <a:p>
            <a:pPr marL="1200150" lvl="2" indent="-285750">
              <a:buFont typeface="Arial" panose="020B0604020202020204" pitchFamily="34" charset="0"/>
              <a:buChar char="•"/>
            </a:pPr>
            <a:r>
              <a:rPr lang="en-US" sz="1600" dirty="0"/>
              <a:t>Trigger </a:t>
            </a:r>
          </a:p>
        </p:txBody>
      </p:sp>
      <p:sp>
        <p:nvSpPr>
          <p:cNvPr id="12" name="Rectangle 11">
            <a:extLst>
              <a:ext uri="{FF2B5EF4-FFF2-40B4-BE49-F238E27FC236}">
                <a16:creationId xmlns:a16="http://schemas.microsoft.com/office/drawing/2014/main" id="{A89ED667-D4BC-FC43-901B-7AE8BCB19C47}"/>
              </a:ext>
            </a:extLst>
          </p:cNvPr>
          <p:cNvSpPr/>
          <p:nvPr/>
        </p:nvSpPr>
        <p:spPr>
          <a:xfrm>
            <a:off x="450271" y="3553517"/>
            <a:ext cx="5638187" cy="1323439"/>
          </a:xfrm>
          <a:prstGeom prst="rect">
            <a:avLst/>
          </a:prstGeom>
        </p:spPr>
        <p:txBody>
          <a:bodyPr wrap="square">
            <a:spAutoFit/>
          </a:bodyPr>
          <a:lstStyle/>
          <a:p>
            <a:pPr marL="285750" indent="-285750">
              <a:buFont typeface="Arial" panose="020B0604020202020204" pitchFamily="34" charset="0"/>
              <a:buChar char="•"/>
            </a:pPr>
            <a:r>
              <a:rPr lang="en-US" sz="1600" dirty="0"/>
              <a:t>Baseline Parton cuts:</a:t>
            </a:r>
          </a:p>
          <a:p>
            <a:pPr marL="742950" lvl="1" indent="-285750">
              <a:buFont typeface="Arial" panose="020B0604020202020204" pitchFamily="34" charset="0"/>
              <a:buChar char="•"/>
            </a:pPr>
            <a:r>
              <a:rPr lang="en-US" sz="1600" dirty="0"/>
              <a:t>Jet Matching</a:t>
            </a:r>
          </a:p>
          <a:p>
            <a:pPr marL="742950" lvl="1" indent="-285750">
              <a:buFont typeface="Arial" panose="020B0604020202020204" pitchFamily="34" charset="0"/>
              <a:buChar char="•"/>
            </a:pPr>
            <a:r>
              <a:rPr lang="en-US" sz="1600" dirty="0" err="1"/>
              <a:t>partonPt</a:t>
            </a:r>
            <a:r>
              <a:rPr lang="en-US" sz="1600" dirty="0"/>
              <a:t>[0],[1] &gt; 400</a:t>
            </a:r>
          </a:p>
          <a:p>
            <a:pPr marL="742950" lvl="1" indent="-285750">
              <a:buFont typeface="Arial" panose="020B0604020202020204" pitchFamily="34" charset="0"/>
              <a:buChar char="•"/>
            </a:pPr>
            <a:r>
              <a:rPr lang="en-US" sz="1600" dirty="0"/>
              <a:t>|</a:t>
            </a:r>
            <a:r>
              <a:rPr lang="en-US" sz="1600" dirty="0" err="1"/>
              <a:t>partonEta</a:t>
            </a:r>
            <a:r>
              <a:rPr lang="en-US" sz="1600" dirty="0"/>
              <a:t>[0],[1]| &lt; 2.4</a:t>
            </a:r>
          </a:p>
          <a:p>
            <a:pPr marL="742950" lvl="1" indent="-285750">
              <a:buFont typeface="Arial" panose="020B0604020202020204" pitchFamily="34" charset="0"/>
              <a:buChar char="•"/>
            </a:pPr>
            <a:r>
              <a:rPr lang="en-US" sz="1600" dirty="0" err="1"/>
              <a:t>mTTbarParton</a:t>
            </a:r>
            <a:r>
              <a:rPr lang="en-US" sz="1600" dirty="0"/>
              <a:t> &gt; 1000</a:t>
            </a:r>
          </a:p>
        </p:txBody>
      </p:sp>
      <p:sp>
        <p:nvSpPr>
          <p:cNvPr id="13" name="Rectangle 12">
            <a:extLst>
              <a:ext uri="{FF2B5EF4-FFF2-40B4-BE49-F238E27FC236}">
                <a16:creationId xmlns:a16="http://schemas.microsoft.com/office/drawing/2014/main" id="{807BE3A3-6300-B443-ADC1-1DF749C22F15}"/>
              </a:ext>
            </a:extLst>
          </p:cNvPr>
          <p:cNvSpPr/>
          <p:nvPr/>
        </p:nvSpPr>
        <p:spPr>
          <a:xfrm>
            <a:off x="450272" y="5055758"/>
            <a:ext cx="4031673" cy="1077218"/>
          </a:xfrm>
          <a:prstGeom prst="rect">
            <a:avLst/>
          </a:prstGeom>
        </p:spPr>
        <p:txBody>
          <a:bodyPr wrap="square">
            <a:spAutoFit/>
          </a:bodyPr>
          <a:lstStyle/>
          <a:p>
            <a:pPr marL="285750" indent="-285750">
              <a:buFont typeface="Arial" panose="020B0604020202020204" pitchFamily="34" charset="0"/>
              <a:buChar char="•"/>
            </a:pPr>
            <a:r>
              <a:rPr lang="en-US" sz="1600" dirty="0" err="1"/>
              <a:t>Btagging</a:t>
            </a:r>
            <a:r>
              <a:rPr lang="en-US" sz="1600" dirty="0"/>
              <a:t> selection:</a:t>
            </a:r>
          </a:p>
          <a:p>
            <a:pPr marL="742950" lvl="1" indent="-285750">
              <a:buFont typeface="Arial" panose="020B0604020202020204" pitchFamily="34" charset="0"/>
              <a:buChar char="•"/>
            </a:pPr>
            <a:r>
              <a:rPr lang="en-US" sz="1600" dirty="0" err="1"/>
              <a:t>bTagging</a:t>
            </a:r>
            <a:r>
              <a:rPr lang="en-US" sz="1600" dirty="0"/>
              <a:t> (medium WP </a:t>
            </a:r>
            <a:r>
              <a:rPr lang="en-US" sz="1600" b="1" dirty="0" err="1"/>
              <a:t>deepCSV</a:t>
            </a:r>
            <a:r>
              <a:rPr lang="en-US" sz="1600" dirty="0"/>
              <a:t>) (</a:t>
            </a:r>
            <a:r>
              <a:rPr lang="en-US" sz="1600" dirty="0">
                <a:solidFill>
                  <a:srgbClr val="00B0F0"/>
                </a:solidFill>
              </a:rPr>
              <a:t>2016: 0.6321</a:t>
            </a:r>
            <a:r>
              <a:rPr lang="en-US" sz="1600" dirty="0"/>
              <a:t>, </a:t>
            </a:r>
            <a:r>
              <a:rPr lang="en-US" sz="1600" dirty="0">
                <a:solidFill>
                  <a:srgbClr val="FF0000"/>
                </a:solidFill>
              </a:rPr>
              <a:t>2017: 0.4941</a:t>
            </a:r>
            <a:r>
              <a:rPr lang="en-US" sz="1600" dirty="0"/>
              <a:t>, </a:t>
            </a:r>
            <a:r>
              <a:rPr lang="en-US" sz="1600" dirty="0">
                <a:solidFill>
                  <a:srgbClr val="00B050"/>
                </a:solidFill>
              </a:rPr>
              <a:t>2018: 0.4184</a:t>
            </a:r>
            <a:r>
              <a:rPr lang="en-US" sz="1600" dirty="0"/>
              <a:t>)</a:t>
            </a:r>
          </a:p>
        </p:txBody>
      </p:sp>
      <p:sp>
        <p:nvSpPr>
          <p:cNvPr id="14" name="Rectangle 13">
            <a:extLst>
              <a:ext uri="{FF2B5EF4-FFF2-40B4-BE49-F238E27FC236}">
                <a16:creationId xmlns:a16="http://schemas.microsoft.com/office/drawing/2014/main" id="{800471E7-B615-C94A-9C10-B871F13E42C8}"/>
              </a:ext>
            </a:extLst>
          </p:cNvPr>
          <p:cNvSpPr/>
          <p:nvPr/>
        </p:nvSpPr>
        <p:spPr>
          <a:xfrm>
            <a:off x="4481945" y="5470837"/>
            <a:ext cx="4985004" cy="584775"/>
          </a:xfrm>
          <a:prstGeom prst="rect">
            <a:avLst/>
          </a:prstGeom>
        </p:spPr>
        <p:txBody>
          <a:bodyPr wrap="square">
            <a:spAutoFit/>
          </a:bodyPr>
          <a:lstStyle/>
          <a:p>
            <a:pPr marL="285750" indent="-285750">
              <a:buFont typeface="Arial" panose="020B0604020202020204" pitchFamily="34" charset="0"/>
              <a:buChar char="•"/>
            </a:pPr>
            <a:r>
              <a:rPr lang="en-US" sz="1600"/>
              <a:t>Top Tagger </a:t>
            </a:r>
            <a:r>
              <a:rPr lang="en-US" sz="1600" dirty="0"/>
              <a:t>WP:</a:t>
            </a:r>
          </a:p>
          <a:p>
            <a:pPr marL="742950" lvl="1" indent="-285750">
              <a:buFont typeface="Arial" panose="020B0604020202020204" pitchFamily="34" charset="0"/>
              <a:buChar char="•"/>
            </a:pPr>
            <a:r>
              <a:rPr lang="en-US" sz="1600" b="1" dirty="0"/>
              <a:t>New top Tagger: </a:t>
            </a:r>
            <a:r>
              <a:rPr lang="en-US" sz="1600" dirty="0"/>
              <a:t>(</a:t>
            </a:r>
            <a:r>
              <a:rPr lang="en-US" sz="1600" dirty="0">
                <a:solidFill>
                  <a:srgbClr val="00B0F0"/>
                </a:solidFill>
              </a:rPr>
              <a:t>2016: 0.2</a:t>
            </a:r>
            <a:r>
              <a:rPr lang="en-US" sz="1600" dirty="0"/>
              <a:t>, </a:t>
            </a:r>
            <a:r>
              <a:rPr lang="en-US" sz="1600" dirty="0">
                <a:solidFill>
                  <a:srgbClr val="FF0000"/>
                </a:solidFill>
              </a:rPr>
              <a:t>2017:0.0</a:t>
            </a:r>
            <a:r>
              <a:rPr lang="en-US" sz="1600" dirty="0"/>
              <a:t>, </a:t>
            </a:r>
            <a:r>
              <a:rPr lang="en-US" sz="1600" dirty="0">
                <a:solidFill>
                  <a:srgbClr val="00B050"/>
                </a:solidFill>
              </a:rPr>
              <a:t>2018: 0.1</a:t>
            </a:r>
            <a:r>
              <a:rPr lang="en-US" sz="1600" dirty="0"/>
              <a:t>) </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A041184A-94FB-B745-883C-4D32014A1C3B}"/>
                  </a:ext>
                </a:extLst>
              </p:cNvPr>
              <p:cNvGraphicFramePr>
                <a:graphicFrameLocks noGrp="1"/>
              </p:cNvGraphicFramePr>
              <p:nvPr>
                <p:extLst>
                  <p:ext uri="{D42A27DB-BD31-4B8C-83A1-F6EECF244321}">
                    <p14:modId xmlns:p14="http://schemas.microsoft.com/office/powerpoint/2010/main" val="1284472842"/>
                  </p:ext>
                </p:extLst>
              </p:nvPr>
            </p:nvGraphicFramePr>
            <p:xfrm>
              <a:off x="4481945" y="641947"/>
              <a:ext cx="7582558" cy="1407288"/>
            </p:xfrm>
            <a:graphic>
              <a:graphicData uri="http://schemas.openxmlformats.org/drawingml/2006/table">
                <a:tbl>
                  <a:tblPr firstRow="1" bandRow="1">
                    <a:tableStyleId>{69CF1AB2-1976-4502-BF36-3FF5EA218861}</a:tableStyleId>
                  </a:tblPr>
                  <a:tblGrid>
                    <a:gridCol w="2998984">
                      <a:extLst>
                        <a:ext uri="{9D8B030D-6E8A-4147-A177-3AD203B41FA5}">
                          <a16:colId xmlns:a16="http://schemas.microsoft.com/office/drawing/2014/main" val="3979361683"/>
                        </a:ext>
                      </a:extLst>
                    </a:gridCol>
                    <a:gridCol w="4583574">
                      <a:extLst>
                        <a:ext uri="{9D8B030D-6E8A-4147-A177-3AD203B41FA5}">
                          <a16:colId xmlns:a16="http://schemas.microsoft.com/office/drawing/2014/main" val="1695994119"/>
                        </a:ext>
                      </a:extLst>
                    </a:gridCol>
                  </a:tblGrid>
                  <a:tr h="221276">
                    <a:tc>
                      <a:txBody>
                        <a:bodyPr/>
                        <a:lstStyle/>
                        <a:p>
                          <a:r>
                            <a:rPr lang="en-US" sz="1600" dirty="0"/>
                            <a:t>Region</a:t>
                          </a:r>
                        </a:p>
                      </a:txBody>
                      <a:tcPr/>
                    </a:tc>
                    <a:tc>
                      <a:txBody>
                        <a:bodyPr/>
                        <a:lstStyle/>
                        <a:p>
                          <a:r>
                            <a:rPr lang="en-US" sz="1600" dirty="0"/>
                            <a:t>Requirements</a:t>
                          </a:r>
                        </a:p>
                      </a:txBody>
                      <a:tcPr/>
                    </a:tc>
                    <a:extLst>
                      <a:ext uri="{0D108BD9-81ED-4DB2-BD59-A6C34878D82A}">
                        <a16:rowId xmlns:a16="http://schemas.microsoft.com/office/drawing/2014/main" val="388369634"/>
                      </a:ext>
                    </a:extLst>
                  </a:tr>
                  <a:tr h="350162">
                    <a:tc>
                      <a:txBody>
                        <a:bodyPr/>
                        <a:lstStyle/>
                        <a:p>
                          <a:r>
                            <a:rPr lang="en-US" sz="1600" dirty="0"/>
                            <a:t>Signal Region (SR)</a:t>
                          </a:r>
                        </a:p>
                      </a:txBody>
                      <a:tcPr/>
                    </a:tc>
                    <a:tc>
                      <a:txBody>
                        <a:bodyPr/>
                        <a:lstStyle/>
                        <a:p>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120,220</m:t>
                                  </m:r>
                                </m:e>
                              </m:d>
                              <m:r>
                                <a:rPr lang="en-US" sz="1400" smtClean="0">
                                  <a:latin typeface="Cambria Math" panose="02040503050406030204" pitchFamily="18" charset="0"/>
                                </a:rPr>
                                <m:t>𝐺𝑒𝑉</m:t>
                              </m:r>
                              <m:r>
                                <a:rPr lang="en-US" sz="1400" smtClean="0">
                                  <a:latin typeface="Cambria Math" panose="02040503050406030204" pitchFamily="18" charset="0"/>
                                </a:rPr>
                                <m:t>+2</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1890626060"/>
                      </a:ext>
                    </a:extLst>
                  </a:tr>
                  <a:tr h="324984">
                    <a:tc>
                      <a:txBody>
                        <a:bodyPr/>
                        <a:lstStyle/>
                        <a:p>
                          <a:r>
                            <a:rPr lang="en-US" sz="1600" dirty="0"/>
                            <a:t>Control Region (CR)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120,220</m:t>
                                  </m:r>
                                </m:e>
                              </m:d>
                              <m:r>
                                <a:rPr lang="en-US" sz="1400" smtClean="0">
                                  <a:latin typeface="Cambria Math" panose="02040503050406030204" pitchFamily="18" charset="0"/>
                                </a:rPr>
                                <m:t>𝐺𝑒𝑉</m:t>
                              </m:r>
                              <m:r>
                                <a:rPr lang="en-US" sz="1400" smtClean="0">
                                  <a:latin typeface="Cambria Math" panose="02040503050406030204" pitchFamily="18" charset="0"/>
                                </a:rPr>
                                <m:t>+0</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373877898"/>
                      </a:ext>
                    </a:extLst>
                  </a:tr>
                  <a:tr h="325603">
                    <a:tc>
                      <a:txBody>
                        <a:bodyPr/>
                        <a:lstStyle/>
                        <a:p>
                          <a:r>
                            <a:rPr lang="en-US" sz="1600" dirty="0"/>
                            <a:t>Extended SR (SR</a:t>
                          </a:r>
                          <a:r>
                            <a:rPr lang="en-US" sz="1600" baseline="-25000" dirty="0"/>
                            <a:t>A</a:t>
                          </a:r>
                          <a:r>
                            <a:rPr lang="en-US" sz="1600" baseline="0" dirty="0"/>
                            <a:t>) (QCD fit region)</a:t>
                          </a:r>
                          <a:r>
                            <a:rPr lang="en-US" baseline="-25000" dirty="0"/>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Baseline + </a:t>
                          </a:r>
                          <a:r>
                            <a:rPr lang="en-US" sz="1400" dirty="0" err="1"/>
                            <a:t>topTagger</a:t>
                          </a:r>
                          <a:r>
                            <a:rPr lang="en-US" sz="1400" dirty="0"/>
                            <a:t> + </a:t>
                          </a:r>
                          <a14:m>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panose="02040503050406030204" pitchFamily="18" charset="0"/>
                                    </a:rPr>
                                    <m:t>𝑚</m:t>
                                  </m:r>
                                </m:e>
                                <m:sub>
                                  <m:r>
                                    <a:rPr lang="en-US" sz="1400" smtClean="0">
                                      <a:latin typeface="Cambria Math" panose="02040503050406030204" pitchFamily="18" charset="0"/>
                                    </a:rPr>
                                    <m:t>𝑆𝐷</m:t>
                                  </m:r>
                                </m:sub>
                                <m:sup>
                                  <m:r>
                                    <a:rPr lang="en-US" sz="1400" smtClean="0">
                                      <a:latin typeface="Cambria Math" panose="02040503050406030204" pitchFamily="18" charset="0"/>
                                    </a:rPr>
                                    <m:t>𝑗𝑒𝑡</m:t>
                                  </m:r>
                                  <m:r>
                                    <a:rPr lang="en-US" sz="1400" smtClean="0">
                                      <a:latin typeface="Cambria Math" panose="02040503050406030204" pitchFamily="18" charset="0"/>
                                    </a:rPr>
                                    <m:t>1,2</m:t>
                                  </m:r>
                                </m:sup>
                              </m:sSubSup>
                              <m:r>
                                <a:rPr lang="en-US" sz="1400" smtClean="0">
                                  <a:latin typeface="Cambria Math" panose="02040503050406030204" pitchFamily="18" charset="0"/>
                                </a:rPr>
                                <m:t>∈</m:t>
                              </m:r>
                              <m:d>
                                <m:dPr>
                                  <m:ctrlPr>
                                    <a:rPr lang="en-US" sz="1400" i="1" smtClean="0">
                                      <a:latin typeface="Cambria Math" panose="02040503050406030204" pitchFamily="18" charset="0"/>
                                    </a:rPr>
                                  </m:ctrlPr>
                                </m:dPr>
                                <m:e>
                                  <m:r>
                                    <a:rPr lang="en-US" sz="1400" smtClean="0">
                                      <a:latin typeface="Cambria Math" panose="02040503050406030204" pitchFamily="18" charset="0"/>
                                    </a:rPr>
                                    <m:t>50,300</m:t>
                                  </m:r>
                                </m:e>
                              </m:d>
                              <m:r>
                                <a:rPr lang="en-US" sz="1400" smtClean="0">
                                  <a:latin typeface="Cambria Math" panose="02040503050406030204" pitchFamily="18" charset="0"/>
                                </a:rPr>
                                <m:t>𝐺𝑒𝑉</m:t>
                              </m:r>
                              <m:r>
                                <a:rPr lang="en-US" sz="1400" smtClean="0">
                                  <a:latin typeface="Cambria Math" panose="02040503050406030204" pitchFamily="18" charset="0"/>
                                </a:rPr>
                                <m:t>+2</m:t>
                              </m:r>
                              <m:r>
                                <a:rPr lang="en-US" sz="1400" smtClean="0">
                                  <a:latin typeface="Cambria Math" panose="02040503050406030204" pitchFamily="18" charset="0"/>
                                </a:rPr>
                                <m:t>𝑏𝑡𝑎𝑔𝑠</m:t>
                              </m:r>
                            </m:oMath>
                          </a14:m>
                          <a:endParaRPr lang="en-US" sz="1400" dirty="0"/>
                        </a:p>
                      </a:txBody>
                      <a:tcPr/>
                    </a:tc>
                    <a:extLst>
                      <a:ext uri="{0D108BD9-81ED-4DB2-BD59-A6C34878D82A}">
                        <a16:rowId xmlns:a16="http://schemas.microsoft.com/office/drawing/2014/main" val="508267469"/>
                      </a:ext>
                    </a:extLst>
                  </a:tr>
                </a:tbl>
              </a:graphicData>
            </a:graphic>
          </p:graphicFrame>
        </mc:Choice>
        <mc:Fallback xmlns="">
          <p:graphicFrame>
            <p:nvGraphicFramePr>
              <p:cNvPr id="15" name="Table 14">
                <a:extLst>
                  <a:ext uri="{FF2B5EF4-FFF2-40B4-BE49-F238E27FC236}">
                    <a16:creationId xmlns:a16="http://schemas.microsoft.com/office/drawing/2014/main" id="{A041184A-94FB-B745-883C-4D32014A1C3B}"/>
                  </a:ext>
                </a:extLst>
              </p:cNvPr>
              <p:cNvGraphicFramePr>
                <a:graphicFrameLocks noGrp="1"/>
              </p:cNvGraphicFramePr>
              <p:nvPr>
                <p:extLst>
                  <p:ext uri="{D42A27DB-BD31-4B8C-83A1-F6EECF244321}">
                    <p14:modId xmlns:p14="http://schemas.microsoft.com/office/powerpoint/2010/main" val="1284472842"/>
                  </p:ext>
                </p:extLst>
              </p:nvPr>
            </p:nvGraphicFramePr>
            <p:xfrm>
              <a:off x="4481945" y="641947"/>
              <a:ext cx="7582558" cy="1415670"/>
            </p:xfrm>
            <a:graphic>
              <a:graphicData uri="http://schemas.openxmlformats.org/drawingml/2006/table">
                <a:tbl>
                  <a:tblPr firstRow="1" bandRow="1">
                    <a:tableStyleId>{69CF1AB2-1976-4502-BF36-3FF5EA218861}</a:tableStyleId>
                  </a:tblPr>
                  <a:tblGrid>
                    <a:gridCol w="2998984">
                      <a:extLst>
                        <a:ext uri="{9D8B030D-6E8A-4147-A177-3AD203B41FA5}">
                          <a16:colId xmlns:a16="http://schemas.microsoft.com/office/drawing/2014/main" val="3979361683"/>
                        </a:ext>
                      </a:extLst>
                    </a:gridCol>
                    <a:gridCol w="4583574">
                      <a:extLst>
                        <a:ext uri="{9D8B030D-6E8A-4147-A177-3AD203B41FA5}">
                          <a16:colId xmlns:a16="http://schemas.microsoft.com/office/drawing/2014/main" val="1695994119"/>
                        </a:ext>
                      </a:extLst>
                    </a:gridCol>
                  </a:tblGrid>
                  <a:tr h="335280">
                    <a:tc>
                      <a:txBody>
                        <a:bodyPr/>
                        <a:lstStyle/>
                        <a:p>
                          <a:r>
                            <a:rPr lang="en-US" sz="1600" dirty="0"/>
                            <a:t>Region</a:t>
                          </a:r>
                        </a:p>
                      </a:txBody>
                      <a:tcPr/>
                    </a:tc>
                    <a:tc>
                      <a:txBody>
                        <a:bodyPr/>
                        <a:lstStyle/>
                        <a:p>
                          <a:r>
                            <a:rPr lang="en-US" sz="1600" dirty="0"/>
                            <a:t>Requirements</a:t>
                          </a:r>
                        </a:p>
                      </a:txBody>
                      <a:tcPr/>
                    </a:tc>
                    <a:extLst>
                      <a:ext uri="{0D108BD9-81ED-4DB2-BD59-A6C34878D82A}">
                        <a16:rowId xmlns:a16="http://schemas.microsoft.com/office/drawing/2014/main" val="388369634"/>
                      </a:ext>
                    </a:extLst>
                  </a:tr>
                  <a:tr h="357315">
                    <a:tc>
                      <a:txBody>
                        <a:bodyPr/>
                        <a:lstStyle/>
                        <a:p>
                          <a:r>
                            <a:rPr lang="en-US" sz="1600" dirty="0"/>
                            <a:t>Signal Region (SR)</a:t>
                          </a:r>
                        </a:p>
                      </a:txBody>
                      <a:tcPr/>
                    </a:tc>
                    <a:tc>
                      <a:txBody>
                        <a:bodyPr/>
                        <a:lstStyle/>
                        <a:p>
                          <a:endParaRPr lang="en-US"/>
                        </a:p>
                      </a:txBody>
                      <a:tcPr>
                        <a:blipFill>
                          <a:blip r:embed="rId2"/>
                          <a:stretch>
                            <a:fillRect l="-65651" t="-103571" r="-277" b="-221429"/>
                          </a:stretch>
                        </a:blipFill>
                      </a:tcPr>
                    </a:tc>
                    <a:extLst>
                      <a:ext uri="{0D108BD9-81ED-4DB2-BD59-A6C34878D82A}">
                        <a16:rowId xmlns:a16="http://schemas.microsoft.com/office/drawing/2014/main" val="1890626060"/>
                      </a:ext>
                    </a:extLst>
                  </a:tr>
                  <a:tr h="357315">
                    <a:tc>
                      <a:txBody>
                        <a:bodyPr/>
                        <a:lstStyle/>
                        <a:p>
                          <a:r>
                            <a:rPr lang="en-US" sz="1600" dirty="0"/>
                            <a:t>Control Region (CR)</a:t>
                          </a:r>
                        </a:p>
                      </a:txBody>
                      <a:tcPr/>
                    </a:tc>
                    <a:tc>
                      <a:txBody>
                        <a:bodyPr/>
                        <a:lstStyle/>
                        <a:p>
                          <a:endParaRPr lang="en-US"/>
                        </a:p>
                      </a:txBody>
                      <a:tcPr>
                        <a:blipFill>
                          <a:blip r:embed="rId2"/>
                          <a:stretch>
                            <a:fillRect l="-65651" t="-196552" r="-277" b="-113793"/>
                          </a:stretch>
                        </a:blipFill>
                      </a:tcPr>
                    </a:tc>
                    <a:extLst>
                      <a:ext uri="{0D108BD9-81ED-4DB2-BD59-A6C34878D82A}">
                        <a16:rowId xmlns:a16="http://schemas.microsoft.com/office/drawing/2014/main" val="373877898"/>
                      </a:ext>
                    </a:extLst>
                  </a:tr>
                  <a:tr h="365760">
                    <a:tc>
                      <a:txBody>
                        <a:bodyPr/>
                        <a:lstStyle/>
                        <a:p>
                          <a:r>
                            <a:rPr lang="en-US" sz="1600" dirty="0"/>
                            <a:t>Extended SR (SR</a:t>
                          </a:r>
                          <a:r>
                            <a:rPr lang="en-US" sz="1600" baseline="-25000" dirty="0"/>
                            <a:t>A</a:t>
                          </a:r>
                          <a:r>
                            <a:rPr lang="en-US" sz="1600" baseline="0" dirty="0"/>
                            <a:t>) (QCD fit region)</a:t>
                          </a:r>
                          <a:r>
                            <a:rPr lang="en-US" baseline="-25000" dirty="0"/>
                            <a:t> </a:t>
                          </a:r>
                          <a:endParaRPr lang="en-US" dirty="0"/>
                        </a:p>
                      </a:txBody>
                      <a:tcPr/>
                    </a:tc>
                    <a:tc>
                      <a:txBody>
                        <a:bodyPr/>
                        <a:lstStyle/>
                        <a:p>
                          <a:endParaRPr lang="en-US"/>
                        </a:p>
                      </a:txBody>
                      <a:tcPr>
                        <a:blipFill>
                          <a:blip r:embed="rId2"/>
                          <a:stretch>
                            <a:fillRect l="-65651" t="-296552" r="-277" b="-13793"/>
                          </a:stretch>
                        </a:blipFill>
                      </a:tcPr>
                    </a:tc>
                    <a:extLst>
                      <a:ext uri="{0D108BD9-81ED-4DB2-BD59-A6C34878D82A}">
                        <a16:rowId xmlns:a16="http://schemas.microsoft.com/office/drawing/2014/main" val="508267469"/>
                      </a:ext>
                    </a:extLst>
                  </a:tr>
                </a:tbl>
              </a:graphicData>
            </a:graphic>
          </p:graphicFrame>
        </mc:Fallback>
      </mc:AlternateContent>
      <p:sp>
        <p:nvSpPr>
          <p:cNvPr id="5" name="TextBox 4">
            <a:extLst>
              <a:ext uri="{FF2B5EF4-FFF2-40B4-BE49-F238E27FC236}">
                <a16:creationId xmlns:a16="http://schemas.microsoft.com/office/drawing/2014/main" id="{E4EC80F9-6D7B-514A-9F93-9491B1EFE3C5}"/>
              </a:ext>
            </a:extLst>
          </p:cNvPr>
          <p:cNvSpPr txBox="1"/>
          <p:nvPr/>
        </p:nvSpPr>
        <p:spPr>
          <a:xfrm>
            <a:off x="450271" y="552090"/>
            <a:ext cx="379128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Variables of interest:</a:t>
            </a:r>
          </a:p>
          <a:p>
            <a:pPr marL="742950" lvl="1" indent="-285750">
              <a:buFont typeface="Arial" panose="020B0604020202020204" pitchFamily="34" charset="0"/>
              <a:buChar char="•"/>
            </a:pPr>
            <a:r>
              <a:rPr lang="en-US" sz="1600" dirty="0"/>
              <a:t>ttbar mass, </a:t>
            </a:r>
            <a:r>
              <a:rPr lang="en-US" sz="1600" dirty="0" err="1"/>
              <a:t>pt</a:t>
            </a:r>
            <a:r>
              <a:rPr lang="en-US" sz="1600" dirty="0"/>
              <a:t>, rapidity</a:t>
            </a:r>
          </a:p>
          <a:p>
            <a:pPr marL="742950" lvl="1" indent="-285750">
              <a:buFont typeface="Arial" panose="020B0604020202020204" pitchFamily="34" charset="0"/>
              <a:buChar char="•"/>
            </a:pPr>
            <a:r>
              <a:rPr lang="en-US" sz="1600" dirty="0"/>
              <a:t>Leading and </a:t>
            </a:r>
            <a:r>
              <a:rPr lang="en-US" sz="1600" dirty="0" err="1"/>
              <a:t>Subleading</a:t>
            </a:r>
            <a:r>
              <a:rPr lang="en-US" sz="1600" dirty="0"/>
              <a:t> </a:t>
            </a:r>
            <a:r>
              <a:rPr lang="en-US" sz="1600" dirty="0" err="1"/>
              <a:t>jetPt</a:t>
            </a:r>
            <a:r>
              <a:rPr lang="en-US" sz="1600" dirty="0"/>
              <a:t> and |</a:t>
            </a:r>
            <a:r>
              <a:rPr lang="en-US" sz="1600" dirty="0" err="1"/>
              <a:t>jetY</a:t>
            </a:r>
            <a:r>
              <a:rPr lang="en-US" sz="1600" dirty="0"/>
              <a:t>| </a:t>
            </a:r>
          </a:p>
          <a:p>
            <a:pPr marL="742950" lvl="1" indent="-285750">
              <a:buFont typeface="Arial" panose="020B0604020202020204" pitchFamily="34" charset="0"/>
              <a:buChar char="•"/>
            </a:pPr>
            <a:r>
              <a:rPr lang="en-US" sz="1600" dirty="0" err="1"/>
              <a:t>Mtt</a:t>
            </a:r>
            <a:r>
              <a:rPr lang="en-US" sz="1600" dirty="0"/>
              <a:t> samples (700-1000, 1000-Inf)</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C648382-BA44-F540-AC54-DE3B0FB2FBF5}"/>
                  </a:ext>
                </a:extLst>
              </p:cNvPr>
              <p:cNvSpPr/>
              <p:nvPr/>
            </p:nvSpPr>
            <p:spPr>
              <a:xfrm>
                <a:off x="450271" y="1919513"/>
                <a:ext cx="10152139" cy="2163541"/>
              </a:xfrm>
              <a:prstGeom prst="rect">
                <a:avLst/>
              </a:prstGeom>
            </p:spPr>
            <p:txBody>
              <a:bodyPr wrap="square">
                <a:spAutoFit/>
              </a:bodyPr>
              <a:lstStyle/>
              <a:p>
                <a:pPr marL="285750" indent="-285750">
                  <a:buFont typeface="Arial" panose="020B0604020202020204" pitchFamily="34" charset="0"/>
                  <a:buChar char="•"/>
                </a:pPr>
                <a:r>
                  <a:rPr lang="en-US" sz="1600" dirty="0"/>
                  <a:t>Top Angular distributions</a:t>
                </a:r>
              </a:p>
              <a:p>
                <a:pPr marL="742950" lvl="1" indent="-285750">
                  <a:buFont typeface="Arial" panose="020B0604020202020204" pitchFamily="34" charset="0"/>
                  <a:buChar char="•"/>
                </a:pPr>
                <a14:m>
                  <m:oMath xmlns:m="http://schemas.openxmlformats.org/officeDocument/2006/math">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d>
                          <m:dPr>
                            <m:ctrlPr>
                              <a:rPr lang="en-US" sz="1600" i="1">
                                <a:latin typeface="Cambria Math" panose="02040503050406030204" pitchFamily="18" charset="0"/>
                              </a:rPr>
                            </m:ctrlPr>
                          </m:dPr>
                          <m:e>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e>
                        </m:d>
                        <m:r>
                          <a:rPr lang="en-US" sz="1600" i="1">
                            <a:latin typeface="Cambria Math" panose="02040503050406030204" pitchFamily="18" charset="0"/>
                          </a:rPr>
                          <m:t>|</m:t>
                        </m:r>
                      </m:e>
                    </m:func>
                  </m:oMath>
                </a14:m>
                <a:r>
                  <a:rPr lang="en-US" sz="1600" dirty="0"/>
                  <a:t> of the leading jet </a:t>
                </a:r>
              </a:p>
              <a:p>
                <a:pPr marL="742950" lvl="1" indent="-285750">
                  <a:buFont typeface="Arial" panose="020B0604020202020204" pitchFamily="34" charset="0"/>
                  <a:buChar char="•"/>
                </a:pPr>
                <a14:m>
                  <m:oMath xmlns:m="http://schemas.openxmlformats.org/officeDocument/2006/math">
                    <m:r>
                      <a:rPr lang="el-GR" sz="1600" i="1" smtClean="0">
                        <a:solidFill>
                          <a:schemeClr val="tx1"/>
                        </a:solidFill>
                        <a:latin typeface="Cambria Math" panose="02040503050406030204" pitchFamily="18" charset="0"/>
                      </a:rPr>
                      <m:t>𝜒</m:t>
                    </m:r>
                    <m:r>
                      <a:rPr lang="el-GR" sz="1600" i="1" smtClean="0">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𝑒</m:t>
                        </m:r>
                      </m:e>
                      <m:sup>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|2</m:t>
                            </m:r>
                            <m:r>
                              <a:rPr lang="en-US" sz="1600" i="1">
                                <a:solidFill>
                                  <a:schemeClr val="tx1"/>
                                </a:solidFill>
                                <a:latin typeface="Cambria Math" panose="02040503050406030204" pitchFamily="18" charset="0"/>
                              </a:rPr>
                              <m:t>𝑦</m:t>
                            </m:r>
                          </m:e>
                          <m:sup>
                            <m:r>
                              <a:rPr lang="en-US" sz="1600" i="1">
                                <a:solidFill>
                                  <a:schemeClr val="tx1"/>
                                </a:solidFill>
                                <a:latin typeface="Cambria Math" panose="02040503050406030204" pitchFamily="18" charset="0"/>
                              </a:rPr>
                              <m:t>∗</m:t>
                            </m:r>
                          </m:sup>
                        </m:sSup>
                        <m:r>
                          <a:rPr lang="en-US" sz="1600" i="1">
                            <a:solidFill>
                              <a:schemeClr val="tx1"/>
                            </a:solidFill>
                            <a:latin typeface="Cambria Math" panose="02040503050406030204" pitchFamily="18" charset="0"/>
                          </a:rPr>
                          <m:t>|</m:t>
                        </m:r>
                      </m:sup>
                    </m:sSup>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𝑒</m:t>
                        </m:r>
                      </m:e>
                      <m:sup>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𝑦</m:t>
                            </m:r>
                          </m:e>
                          <m:sub>
                            <m:r>
                              <a:rPr lang="en-US" sz="1600" i="1">
                                <a:solidFill>
                                  <a:schemeClr val="tx1"/>
                                </a:solidFill>
                                <a:latin typeface="Cambria Math" panose="02040503050406030204" pitchFamily="18" charset="0"/>
                              </a:rPr>
                              <m:t>1</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𝑦</m:t>
                            </m:r>
                          </m:e>
                          <m:sub>
                            <m:r>
                              <a:rPr lang="en-US" sz="1600" i="1">
                                <a:solidFill>
                                  <a:schemeClr val="tx1"/>
                                </a:solidFill>
                                <a:latin typeface="Cambria Math" panose="02040503050406030204" pitchFamily="18" charset="0"/>
                              </a:rPr>
                              <m:t>2</m:t>
                            </m:r>
                          </m:sub>
                        </m:sSub>
                        <m:r>
                          <a:rPr lang="en-US" sz="1600" i="1">
                            <a:solidFill>
                              <a:schemeClr val="tx1"/>
                            </a:solidFill>
                            <a:latin typeface="Cambria Math" panose="02040503050406030204" pitchFamily="18" charset="0"/>
                          </a:rPr>
                          <m:t>|</m:t>
                        </m:r>
                      </m:sup>
                    </m:sSup>
                  </m:oMath>
                </a14:m>
                <a:r>
                  <a:rPr lang="en-US" sz="1600" dirty="0">
                    <a:solidFill>
                      <a:schemeClr val="tx1"/>
                    </a:solidFill>
                  </a:rPr>
                  <a:t>, where </a:t>
                </a:r>
                <a14:m>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𝑦</m:t>
                        </m:r>
                      </m:e>
                      <m:sup>
                        <m:r>
                          <a:rPr lang="en-US" sz="1600" b="0" i="1" smtClean="0">
                            <a:solidFill>
                              <a:schemeClr val="tx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2</m:t>
                        </m:r>
                      </m:sub>
                    </m:sSub>
                    <m:r>
                      <a:rPr lang="en-US" sz="1600" i="1">
                        <a:latin typeface="Cambria Math" panose="02040503050406030204" pitchFamily="18" charset="0"/>
                      </a:rPr>
                      <m:t>)</m:t>
                    </m:r>
                  </m:oMath>
                </a14:m>
                <a:endParaRPr lang="en-US" sz="1600" dirty="0"/>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a:t>
                </a:r>
                <a:r>
                  <a:rPr lang="el-GR" sz="1600" dirty="0"/>
                  <a:t>χ</a:t>
                </a:r>
                <a:endParaRPr lang="en-US" sz="1600" dirty="0"/>
              </a:p>
              <a:p>
                <a:pPr marL="742950" lvl="1" indent="-285750">
                  <a:buFont typeface="Arial" panose="020B0604020202020204" pitchFamily="34" charset="0"/>
                  <a:buChar char="•"/>
                </a:pPr>
                <a:r>
                  <a:rPr lang="en-US" sz="1600" dirty="0" err="1"/>
                  <a:t>Mtt</a:t>
                </a:r>
                <a:r>
                  <a:rPr lang="en-US" sz="1600" dirty="0"/>
                  <a:t> sample (1000-Inf)</a:t>
                </a:r>
              </a:p>
              <a:p>
                <a:pPr marL="742950" lvl="1" indent="-285750">
                  <a:buFont typeface="Arial" panose="020B0604020202020204" pitchFamily="34" charset="0"/>
                  <a:buChar char="•"/>
                </a:pPr>
                <a:endParaRPr lang="en-US" sz="1600" dirty="0">
                  <a:solidFill>
                    <a:schemeClr val="tx1"/>
                  </a:solidFill>
                </a:endParaRPr>
              </a:p>
              <a:p>
                <a:pPr marL="742950" lvl="1" indent="-285750">
                  <a:buFont typeface="Arial" panose="020B0604020202020204" pitchFamily="34" charset="0"/>
                  <a:buChar char="•"/>
                </a:pPr>
                <a:endParaRPr lang="en-US" sz="1600" dirty="0">
                  <a:solidFill>
                    <a:schemeClr val="tx1"/>
                  </a:solidFill>
                </a:endParaRPr>
              </a:p>
            </p:txBody>
          </p:sp>
        </mc:Choice>
        <mc:Fallback xmlns="">
          <p:sp>
            <p:nvSpPr>
              <p:cNvPr id="6" name="Rectangle 5">
                <a:extLst>
                  <a:ext uri="{FF2B5EF4-FFF2-40B4-BE49-F238E27FC236}">
                    <a16:creationId xmlns:a16="http://schemas.microsoft.com/office/drawing/2014/main" id="{DC648382-BA44-F540-AC54-DE3B0FB2FBF5}"/>
                  </a:ext>
                </a:extLst>
              </p:cNvPr>
              <p:cNvSpPr>
                <a:spLocks noRot="1" noChangeAspect="1" noMove="1" noResize="1" noEditPoints="1" noAdjustHandles="1" noChangeArrowheads="1" noChangeShapeType="1" noTextEdit="1"/>
              </p:cNvSpPr>
              <p:nvPr/>
            </p:nvSpPr>
            <p:spPr>
              <a:xfrm>
                <a:off x="450271" y="1919513"/>
                <a:ext cx="10152139" cy="2163541"/>
              </a:xfrm>
              <a:prstGeom prst="rect">
                <a:avLst/>
              </a:prstGeom>
              <a:blipFill>
                <a:blip r:embed="rId3"/>
                <a:stretch>
                  <a:fillRect l="-125" t="-581" r="-125"/>
                </a:stretch>
              </a:blipFill>
            </p:spPr>
            <p:txBody>
              <a:bodyPr/>
              <a:lstStyle/>
              <a:p>
                <a:r>
                  <a:rPr lang="en-US">
                    <a:noFill/>
                  </a:rPr>
                  <a:t> </a:t>
                </a:r>
              </a:p>
            </p:txBody>
          </p:sp>
        </mc:Fallback>
      </mc:AlternateContent>
    </p:spTree>
    <p:extLst>
      <p:ext uri="{BB962C8B-B14F-4D97-AF65-F5344CB8AC3E}">
        <p14:creationId xmlns:p14="http://schemas.microsoft.com/office/powerpoint/2010/main" val="2560584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24" name="TextBox 23">
            <a:extLst>
              <a:ext uri="{FF2B5EF4-FFF2-40B4-BE49-F238E27FC236}">
                <a16:creationId xmlns:a16="http://schemas.microsoft.com/office/drawing/2014/main" id="{6467259F-D55B-834E-9B9E-F410C9440440}"/>
              </a:ext>
            </a:extLst>
          </p:cNvPr>
          <p:cNvSpPr txBox="1"/>
          <p:nvPr/>
        </p:nvSpPr>
        <p:spPr>
          <a:xfrm>
            <a:off x="4951067" y="139635"/>
            <a:ext cx="2057400" cy="369332"/>
          </a:xfrm>
          <a:prstGeom prst="rect">
            <a:avLst/>
          </a:prstGeom>
          <a:noFill/>
        </p:spPr>
        <p:txBody>
          <a:bodyPr wrap="square" rtlCol="0">
            <a:spAutoFit/>
          </a:bodyPr>
          <a:lstStyle/>
          <a:p>
            <a:pPr algn="ctr"/>
            <a:r>
              <a:rPr lang="en-US" dirty="0">
                <a:solidFill>
                  <a:srgbClr val="0070C0"/>
                </a:solidFill>
              </a:rPr>
              <a:t>2016</a:t>
            </a:r>
          </a:p>
        </p:txBody>
      </p:sp>
      <p:sp>
        <p:nvSpPr>
          <p:cNvPr id="2" name="Slide Number Placeholder 1">
            <a:extLst>
              <a:ext uri="{FF2B5EF4-FFF2-40B4-BE49-F238E27FC236}">
                <a16:creationId xmlns:a16="http://schemas.microsoft.com/office/drawing/2014/main" id="{2BDF07F2-8A31-6F41-9C54-4431125619C4}"/>
              </a:ext>
            </a:extLst>
          </p:cNvPr>
          <p:cNvSpPr>
            <a:spLocks noGrp="1"/>
          </p:cNvSpPr>
          <p:nvPr>
            <p:ph type="sldNum" sz="quarter" idx="12"/>
          </p:nvPr>
        </p:nvSpPr>
        <p:spPr/>
        <p:txBody>
          <a:bodyPr/>
          <a:lstStyle/>
          <a:p>
            <a:fld id="{4FAB73BC-B049-4115-A692-8D63A059BFB8}" type="slidenum">
              <a:rPr lang="en-US" smtClean="0"/>
              <a:pPr/>
              <a:t>30</a:t>
            </a:fld>
            <a:endParaRPr lang="en-US" dirty="0"/>
          </a:p>
        </p:txBody>
      </p:sp>
      <p:sp>
        <p:nvSpPr>
          <p:cNvPr id="3" name="TextBox 2">
            <a:extLst>
              <a:ext uri="{FF2B5EF4-FFF2-40B4-BE49-F238E27FC236}">
                <a16:creationId xmlns:a16="http://schemas.microsoft.com/office/drawing/2014/main" id="{615AB319-8BA8-FE44-B729-375A8BC57349}"/>
              </a:ext>
            </a:extLst>
          </p:cNvPr>
          <p:cNvSpPr txBox="1"/>
          <p:nvPr/>
        </p:nvSpPr>
        <p:spPr>
          <a:xfrm>
            <a:off x="182879" y="141042"/>
            <a:ext cx="10842473" cy="369332"/>
          </a:xfrm>
          <a:prstGeom prst="rect">
            <a:avLst/>
          </a:prstGeom>
          <a:noFill/>
        </p:spPr>
        <p:txBody>
          <a:bodyPr wrap="square" rtlCol="0">
            <a:spAutoFit/>
          </a:bodyPr>
          <a:lstStyle/>
          <a:p>
            <a:r>
              <a:rPr lang="en-US" u="sng" dirty="0"/>
              <a:t>Template fit results Signal Region A</a:t>
            </a:r>
            <a:r>
              <a:rPr lang="en-US" dirty="0"/>
              <a:t> </a:t>
            </a:r>
          </a:p>
        </p:txBody>
      </p:sp>
      <p:pic>
        <p:nvPicPr>
          <p:cNvPr id="21" name="Picture 20">
            <a:extLst>
              <a:ext uri="{FF2B5EF4-FFF2-40B4-BE49-F238E27FC236}">
                <a16:creationId xmlns:a16="http://schemas.microsoft.com/office/drawing/2014/main" id="{B6AEFC88-70E0-1B43-856E-32B166C6DBB7}"/>
              </a:ext>
            </a:extLst>
          </p:cNvPr>
          <p:cNvPicPr>
            <a:picLocks noChangeAspect="1"/>
          </p:cNvPicPr>
          <p:nvPr/>
        </p:nvPicPr>
        <p:blipFill>
          <a:blip r:embed="rId2"/>
          <a:stretch>
            <a:fillRect/>
          </a:stretch>
        </p:blipFill>
        <p:spPr>
          <a:xfrm rot="5400000">
            <a:off x="940274" y="2729234"/>
            <a:ext cx="2673858" cy="4176522"/>
          </a:xfrm>
          <a:prstGeom prst="rect">
            <a:avLst/>
          </a:prstGeom>
        </p:spPr>
      </p:pic>
      <p:pic>
        <p:nvPicPr>
          <p:cNvPr id="23" name="Picture 22">
            <a:extLst>
              <a:ext uri="{FF2B5EF4-FFF2-40B4-BE49-F238E27FC236}">
                <a16:creationId xmlns:a16="http://schemas.microsoft.com/office/drawing/2014/main" id="{28A0DB7A-B6A4-3746-9CEB-F4B76782944C}"/>
              </a:ext>
            </a:extLst>
          </p:cNvPr>
          <p:cNvPicPr>
            <a:picLocks noChangeAspect="1"/>
          </p:cNvPicPr>
          <p:nvPr/>
        </p:nvPicPr>
        <p:blipFill>
          <a:blip r:embed="rId3"/>
          <a:stretch>
            <a:fillRect/>
          </a:stretch>
        </p:blipFill>
        <p:spPr>
          <a:xfrm rot="5400000">
            <a:off x="4927855" y="2703640"/>
            <a:ext cx="2673858" cy="4176522"/>
          </a:xfrm>
          <a:prstGeom prst="rect">
            <a:avLst/>
          </a:prstGeom>
        </p:spPr>
      </p:pic>
      <p:sp>
        <p:nvSpPr>
          <p:cNvPr id="28" name="TextBox 27">
            <a:extLst>
              <a:ext uri="{FF2B5EF4-FFF2-40B4-BE49-F238E27FC236}">
                <a16:creationId xmlns:a16="http://schemas.microsoft.com/office/drawing/2014/main" id="{094CEB08-F28D-6346-96CC-A801585BE605}"/>
              </a:ext>
            </a:extLst>
          </p:cNvPr>
          <p:cNvSpPr txBox="1"/>
          <p:nvPr/>
        </p:nvSpPr>
        <p:spPr>
          <a:xfrm>
            <a:off x="4992988" y="6029228"/>
            <a:ext cx="2057400" cy="369332"/>
          </a:xfrm>
          <a:prstGeom prst="rect">
            <a:avLst/>
          </a:prstGeom>
          <a:noFill/>
        </p:spPr>
        <p:txBody>
          <a:bodyPr wrap="square" rtlCol="0">
            <a:spAutoFit/>
          </a:bodyPr>
          <a:lstStyle/>
          <a:p>
            <a:pPr algn="ctr"/>
            <a:r>
              <a:rPr lang="en-US" dirty="0">
                <a:solidFill>
                  <a:srgbClr val="FF0000"/>
                </a:solidFill>
              </a:rPr>
              <a:t>2017</a:t>
            </a:r>
          </a:p>
        </p:txBody>
      </p:sp>
      <p:pic>
        <p:nvPicPr>
          <p:cNvPr id="32" name="Picture 31">
            <a:extLst>
              <a:ext uri="{FF2B5EF4-FFF2-40B4-BE49-F238E27FC236}">
                <a16:creationId xmlns:a16="http://schemas.microsoft.com/office/drawing/2014/main" id="{24C44983-A3A0-C840-85E2-27AF513D22BB}"/>
              </a:ext>
            </a:extLst>
          </p:cNvPr>
          <p:cNvPicPr>
            <a:picLocks noChangeAspect="1"/>
          </p:cNvPicPr>
          <p:nvPr/>
        </p:nvPicPr>
        <p:blipFill>
          <a:blip r:embed="rId4"/>
          <a:stretch>
            <a:fillRect/>
          </a:stretch>
        </p:blipFill>
        <p:spPr>
          <a:xfrm rot="5400000">
            <a:off x="940274" y="-200906"/>
            <a:ext cx="2673858" cy="4176522"/>
          </a:xfrm>
          <a:prstGeom prst="rect">
            <a:avLst/>
          </a:prstGeom>
        </p:spPr>
      </p:pic>
      <p:pic>
        <p:nvPicPr>
          <p:cNvPr id="30" name="Picture 29">
            <a:extLst>
              <a:ext uri="{FF2B5EF4-FFF2-40B4-BE49-F238E27FC236}">
                <a16:creationId xmlns:a16="http://schemas.microsoft.com/office/drawing/2014/main" id="{C4830F5D-7EED-6947-BA85-133AFB195D25}"/>
              </a:ext>
            </a:extLst>
          </p:cNvPr>
          <p:cNvPicPr>
            <a:picLocks noChangeAspect="1"/>
          </p:cNvPicPr>
          <p:nvPr/>
        </p:nvPicPr>
        <p:blipFill>
          <a:blip r:embed="rId5"/>
          <a:stretch>
            <a:fillRect/>
          </a:stretch>
        </p:blipFill>
        <p:spPr>
          <a:xfrm rot="5400000">
            <a:off x="4927855" y="-242365"/>
            <a:ext cx="2673858" cy="4176522"/>
          </a:xfrm>
          <a:prstGeom prst="rect">
            <a:avLst/>
          </a:prstGeom>
        </p:spPr>
      </p:pic>
      <p:pic>
        <p:nvPicPr>
          <p:cNvPr id="34" name="Picture 33">
            <a:extLst>
              <a:ext uri="{FF2B5EF4-FFF2-40B4-BE49-F238E27FC236}">
                <a16:creationId xmlns:a16="http://schemas.microsoft.com/office/drawing/2014/main" id="{E87CB1AD-4B07-A64C-BF01-3443E52B95DE}"/>
              </a:ext>
            </a:extLst>
          </p:cNvPr>
          <p:cNvPicPr>
            <a:picLocks noChangeAspect="1"/>
          </p:cNvPicPr>
          <p:nvPr/>
        </p:nvPicPr>
        <p:blipFill>
          <a:blip r:embed="rId6"/>
          <a:stretch>
            <a:fillRect/>
          </a:stretch>
        </p:blipFill>
        <p:spPr>
          <a:xfrm rot="5400000">
            <a:off x="8766809" y="-219248"/>
            <a:ext cx="2673858" cy="4176522"/>
          </a:xfrm>
          <a:prstGeom prst="rect">
            <a:avLst/>
          </a:prstGeom>
        </p:spPr>
      </p:pic>
      <p:pic>
        <p:nvPicPr>
          <p:cNvPr id="19" name="Picture 18">
            <a:extLst>
              <a:ext uri="{FF2B5EF4-FFF2-40B4-BE49-F238E27FC236}">
                <a16:creationId xmlns:a16="http://schemas.microsoft.com/office/drawing/2014/main" id="{593DEB09-A12B-5042-BAC5-0E8539D7CF71}"/>
              </a:ext>
            </a:extLst>
          </p:cNvPr>
          <p:cNvPicPr>
            <a:picLocks noChangeAspect="1"/>
          </p:cNvPicPr>
          <p:nvPr/>
        </p:nvPicPr>
        <p:blipFill>
          <a:blip r:embed="rId7"/>
          <a:stretch>
            <a:fillRect/>
          </a:stretch>
        </p:blipFill>
        <p:spPr>
          <a:xfrm rot="5400000">
            <a:off x="8766810" y="2729234"/>
            <a:ext cx="2673858" cy="4176522"/>
          </a:xfrm>
          <a:prstGeom prst="rect">
            <a:avLst/>
          </a:prstGeom>
        </p:spPr>
      </p:pic>
      <p:sp>
        <p:nvSpPr>
          <p:cNvPr id="35" name="TextBox 34">
            <a:extLst>
              <a:ext uri="{FF2B5EF4-FFF2-40B4-BE49-F238E27FC236}">
                <a16:creationId xmlns:a16="http://schemas.microsoft.com/office/drawing/2014/main" id="{8CDFFE6E-F89E-F84C-A486-8281549684D8}"/>
              </a:ext>
            </a:extLst>
          </p:cNvPr>
          <p:cNvSpPr txBox="1"/>
          <p:nvPr/>
        </p:nvSpPr>
        <p:spPr>
          <a:xfrm>
            <a:off x="1133104" y="3110448"/>
            <a:ext cx="1754372" cy="307777"/>
          </a:xfrm>
          <a:prstGeom prst="rect">
            <a:avLst/>
          </a:prstGeom>
          <a:noFill/>
        </p:spPr>
        <p:txBody>
          <a:bodyPr wrap="square" rtlCol="0">
            <a:spAutoFit/>
          </a:bodyPr>
          <a:lstStyle/>
          <a:p>
            <a:pPr algn="ctr"/>
            <a:r>
              <a:rPr lang="en-US" sz="1400" dirty="0"/>
              <a:t>1btag region</a:t>
            </a:r>
          </a:p>
        </p:txBody>
      </p:sp>
      <p:sp>
        <p:nvSpPr>
          <p:cNvPr id="36" name="TextBox 35">
            <a:extLst>
              <a:ext uri="{FF2B5EF4-FFF2-40B4-BE49-F238E27FC236}">
                <a16:creationId xmlns:a16="http://schemas.microsoft.com/office/drawing/2014/main" id="{B4E59BF7-CBAC-B147-8414-45FC3978CEB3}"/>
              </a:ext>
            </a:extLst>
          </p:cNvPr>
          <p:cNvSpPr txBox="1"/>
          <p:nvPr/>
        </p:nvSpPr>
        <p:spPr>
          <a:xfrm>
            <a:off x="5387598" y="3105735"/>
            <a:ext cx="1754372" cy="307777"/>
          </a:xfrm>
          <a:prstGeom prst="rect">
            <a:avLst/>
          </a:prstGeom>
          <a:noFill/>
        </p:spPr>
        <p:txBody>
          <a:bodyPr wrap="square" rtlCol="0">
            <a:spAutoFit/>
          </a:bodyPr>
          <a:lstStyle/>
          <a:p>
            <a:pPr algn="ctr"/>
            <a:r>
              <a:rPr lang="en-US" sz="1400" dirty="0"/>
              <a:t>0btag region</a:t>
            </a:r>
          </a:p>
        </p:txBody>
      </p:sp>
      <p:sp>
        <p:nvSpPr>
          <p:cNvPr id="37" name="TextBox 36">
            <a:extLst>
              <a:ext uri="{FF2B5EF4-FFF2-40B4-BE49-F238E27FC236}">
                <a16:creationId xmlns:a16="http://schemas.microsoft.com/office/drawing/2014/main" id="{626B62AB-6C3F-C44C-9300-6DB14EA00637}"/>
              </a:ext>
            </a:extLst>
          </p:cNvPr>
          <p:cNvSpPr txBox="1"/>
          <p:nvPr/>
        </p:nvSpPr>
        <p:spPr>
          <a:xfrm>
            <a:off x="9217531" y="3105735"/>
            <a:ext cx="1754372" cy="307777"/>
          </a:xfrm>
          <a:prstGeom prst="rect">
            <a:avLst/>
          </a:prstGeom>
          <a:noFill/>
        </p:spPr>
        <p:txBody>
          <a:bodyPr wrap="square" rtlCol="0">
            <a:spAutoFit/>
          </a:bodyPr>
          <a:lstStyle/>
          <a:p>
            <a:pPr algn="ctr"/>
            <a:r>
              <a:rPr lang="en-US" sz="1400" dirty="0"/>
              <a:t>2btag region</a:t>
            </a:r>
          </a:p>
        </p:txBody>
      </p:sp>
      <p:sp>
        <p:nvSpPr>
          <p:cNvPr id="42" name="Rectangle 41">
            <a:extLst>
              <a:ext uri="{FF2B5EF4-FFF2-40B4-BE49-F238E27FC236}">
                <a16:creationId xmlns:a16="http://schemas.microsoft.com/office/drawing/2014/main" id="{9BDBFBF4-F0D5-F748-86DF-2163CBF1E6A5}"/>
              </a:ext>
            </a:extLst>
          </p:cNvPr>
          <p:cNvSpPr/>
          <p:nvPr/>
        </p:nvSpPr>
        <p:spPr>
          <a:xfrm>
            <a:off x="0" y="448559"/>
            <a:ext cx="12192000" cy="2701052"/>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5F7BDBF-9648-7647-B010-3793FEFFD9AA}"/>
              </a:ext>
            </a:extLst>
          </p:cNvPr>
          <p:cNvSpPr/>
          <p:nvPr/>
        </p:nvSpPr>
        <p:spPr>
          <a:xfrm>
            <a:off x="0" y="3472838"/>
            <a:ext cx="12192000" cy="285307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675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24" name="TextBox 23">
            <a:extLst>
              <a:ext uri="{FF2B5EF4-FFF2-40B4-BE49-F238E27FC236}">
                <a16:creationId xmlns:a16="http://schemas.microsoft.com/office/drawing/2014/main" id="{6467259F-D55B-834E-9B9E-F410C9440440}"/>
              </a:ext>
            </a:extLst>
          </p:cNvPr>
          <p:cNvSpPr txBox="1"/>
          <p:nvPr/>
        </p:nvSpPr>
        <p:spPr>
          <a:xfrm>
            <a:off x="4878114" y="930712"/>
            <a:ext cx="2057400" cy="369332"/>
          </a:xfrm>
          <a:prstGeom prst="rect">
            <a:avLst/>
          </a:prstGeom>
          <a:noFill/>
        </p:spPr>
        <p:txBody>
          <a:bodyPr wrap="square" rtlCol="0">
            <a:spAutoFit/>
          </a:bodyPr>
          <a:lstStyle/>
          <a:p>
            <a:pPr algn="ctr"/>
            <a:r>
              <a:rPr lang="en-US" dirty="0">
                <a:solidFill>
                  <a:srgbClr val="00B050"/>
                </a:solidFill>
              </a:rPr>
              <a:t>2018</a:t>
            </a:r>
          </a:p>
        </p:txBody>
      </p:sp>
      <p:sp>
        <p:nvSpPr>
          <p:cNvPr id="2" name="Slide Number Placeholder 1">
            <a:extLst>
              <a:ext uri="{FF2B5EF4-FFF2-40B4-BE49-F238E27FC236}">
                <a16:creationId xmlns:a16="http://schemas.microsoft.com/office/drawing/2014/main" id="{2BDF07F2-8A31-6F41-9C54-4431125619C4}"/>
              </a:ext>
            </a:extLst>
          </p:cNvPr>
          <p:cNvSpPr>
            <a:spLocks noGrp="1"/>
          </p:cNvSpPr>
          <p:nvPr>
            <p:ph type="sldNum" sz="quarter" idx="12"/>
          </p:nvPr>
        </p:nvSpPr>
        <p:spPr/>
        <p:txBody>
          <a:bodyPr/>
          <a:lstStyle/>
          <a:p>
            <a:fld id="{4FAB73BC-B049-4115-A692-8D63A059BFB8}" type="slidenum">
              <a:rPr lang="en-US" smtClean="0"/>
              <a:pPr/>
              <a:t>31</a:t>
            </a:fld>
            <a:endParaRPr lang="en-US" dirty="0"/>
          </a:p>
        </p:txBody>
      </p:sp>
      <p:sp>
        <p:nvSpPr>
          <p:cNvPr id="3" name="TextBox 2">
            <a:extLst>
              <a:ext uri="{FF2B5EF4-FFF2-40B4-BE49-F238E27FC236}">
                <a16:creationId xmlns:a16="http://schemas.microsoft.com/office/drawing/2014/main" id="{615AB319-8BA8-FE44-B729-375A8BC57349}"/>
              </a:ext>
            </a:extLst>
          </p:cNvPr>
          <p:cNvSpPr txBox="1"/>
          <p:nvPr/>
        </p:nvSpPr>
        <p:spPr>
          <a:xfrm>
            <a:off x="129430" y="154965"/>
            <a:ext cx="10842473" cy="369332"/>
          </a:xfrm>
          <a:prstGeom prst="rect">
            <a:avLst/>
          </a:prstGeom>
          <a:noFill/>
        </p:spPr>
        <p:txBody>
          <a:bodyPr wrap="square" rtlCol="0">
            <a:spAutoFit/>
          </a:bodyPr>
          <a:lstStyle/>
          <a:p>
            <a:r>
              <a:rPr lang="en-US" u="sng" dirty="0"/>
              <a:t>Template fit results Signal Region A</a:t>
            </a:r>
            <a:r>
              <a:rPr lang="en-US" dirty="0"/>
              <a:t> </a:t>
            </a:r>
          </a:p>
        </p:txBody>
      </p:sp>
      <p:pic>
        <p:nvPicPr>
          <p:cNvPr id="14" name="Picture 13">
            <a:extLst>
              <a:ext uri="{FF2B5EF4-FFF2-40B4-BE49-F238E27FC236}">
                <a16:creationId xmlns:a16="http://schemas.microsoft.com/office/drawing/2014/main" id="{586A3010-D32C-0646-8EF8-22CC0D1DC286}"/>
              </a:ext>
            </a:extLst>
          </p:cNvPr>
          <p:cNvPicPr>
            <a:picLocks noChangeAspect="1"/>
          </p:cNvPicPr>
          <p:nvPr/>
        </p:nvPicPr>
        <p:blipFill>
          <a:blip r:embed="rId2"/>
          <a:stretch>
            <a:fillRect/>
          </a:stretch>
        </p:blipFill>
        <p:spPr>
          <a:xfrm rot="5400000">
            <a:off x="751333" y="727362"/>
            <a:ext cx="2673858" cy="4176522"/>
          </a:xfrm>
          <a:prstGeom prst="rect">
            <a:avLst/>
          </a:prstGeom>
        </p:spPr>
      </p:pic>
      <p:pic>
        <p:nvPicPr>
          <p:cNvPr id="15" name="Picture 14">
            <a:extLst>
              <a:ext uri="{FF2B5EF4-FFF2-40B4-BE49-F238E27FC236}">
                <a16:creationId xmlns:a16="http://schemas.microsoft.com/office/drawing/2014/main" id="{E61F92B3-7AA3-7740-A9AE-3CF366C8E164}"/>
              </a:ext>
            </a:extLst>
          </p:cNvPr>
          <p:cNvPicPr>
            <a:picLocks noChangeAspect="1"/>
          </p:cNvPicPr>
          <p:nvPr/>
        </p:nvPicPr>
        <p:blipFill>
          <a:blip r:embed="rId3"/>
          <a:stretch>
            <a:fillRect/>
          </a:stretch>
        </p:blipFill>
        <p:spPr>
          <a:xfrm rot="5400000">
            <a:off x="4695388" y="727362"/>
            <a:ext cx="2673858" cy="4176522"/>
          </a:xfrm>
          <a:prstGeom prst="rect">
            <a:avLst/>
          </a:prstGeom>
        </p:spPr>
      </p:pic>
      <p:pic>
        <p:nvPicPr>
          <p:cNvPr id="17" name="Picture 16">
            <a:extLst>
              <a:ext uri="{FF2B5EF4-FFF2-40B4-BE49-F238E27FC236}">
                <a16:creationId xmlns:a16="http://schemas.microsoft.com/office/drawing/2014/main" id="{57BDEF3E-CF41-D548-AA9D-030492DB8699}"/>
              </a:ext>
            </a:extLst>
          </p:cNvPr>
          <p:cNvPicPr>
            <a:picLocks noChangeAspect="1"/>
          </p:cNvPicPr>
          <p:nvPr/>
        </p:nvPicPr>
        <p:blipFill>
          <a:blip r:embed="rId4"/>
          <a:stretch>
            <a:fillRect/>
          </a:stretch>
        </p:blipFill>
        <p:spPr>
          <a:xfrm rot="5400000">
            <a:off x="8766810" y="701770"/>
            <a:ext cx="2673858" cy="4176522"/>
          </a:xfrm>
          <a:prstGeom prst="rect">
            <a:avLst/>
          </a:prstGeom>
        </p:spPr>
      </p:pic>
      <p:sp>
        <p:nvSpPr>
          <p:cNvPr id="18" name="TextBox 17">
            <a:extLst>
              <a:ext uri="{FF2B5EF4-FFF2-40B4-BE49-F238E27FC236}">
                <a16:creationId xmlns:a16="http://schemas.microsoft.com/office/drawing/2014/main" id="{2D4E58A4-EDFB-3444-B5AF-2C94920C185C}"/>
              </a:ext>
            </a:extLst>
          </p:cNvPr>
          <p:cNvSpPr txBox="1"/>
          <p:nvPr/>
        </p:nvSpPr>
        <p:spPr>
          <a:xfrm>
            <a:off x="1133104" y="4088649"/>
            <a:ext cx="1754372" cy="307777"/>
          </a:xfrm>
          <a:prstGeom prst="rect">
            <a:avLst/>
          </a:prstGeom>
          <a:noFill/>
        </p:spPr>
        <p:txBody>
          <a:bodyPr wrap="square" rtlCol="0">
            <a:spAutoFit/>
          </a:bodyPr>
          <a:lstStyle/>
          <a:p>
            <a:pPr algn="ctr"/>
            <a:r>
              <a:rPr lang="en-US" sz="1400" dirty="0"/>
              <a:t>1btag region</a:t>
            </a:r>
          </a:p>
        </p:txBody>
      </p:sp>
      <p:sp>
        <p:nvSpPr>
          <p:cNvPr id="20" name="TextBox 19">
            <a:extLst>
              <a:ext uri="{FF2B5EF4-FFF2-40B4-BE49-F238E27FC236}">
                <a16:creationId xmlns:a16="http://schemas.microsoft.com/office/drawing/2014/main" id="{52F3C082-9B5E-0E43-A6ED-B7FFDC37F57B}"/>
              </a:ext>
            </a:extLst>
          </p:cNvPr>
          <p:cNvSpPr txBox="1"/>
          <p:nvPr/>
        </p:nvSpPr>
        <p:spPr>
          <a:xfrm>
            <a:off x="5387598" y="4083936"/>
            <a:ext cx="1754372" cy="307777"/>
          </a:xfrm>
          <a:prstGeom prst="rect">
            <a:avLst/>
          </a:prstGeom>
          <a:noFill/>
        </p:spPr>
        <p:txBody>
          <a:bodyPr wrap="square" rtlCol="0">
            <a:spAutoFit/>
          </a:bodyPr>
          <a:lstStyle/>
          <a:p>
            <a:pPr algn="ctr"/>
            <a:r>
              <a:rPr lang="en-US" sz="1400" dirty="0"/>
              <a:t>0btag region</a:t>
            </a:r>
          </a:p>
        </p:txBody>
      </p:sp>
      <p:sp>
        <p:nvSpPr>
          <p:cNvPr id="22" name="TextBox 21">
            <a:extLst>
              <a:ext uri="{FF2B5EF4-FFF2-40B4-BE49-F238E27FC236}">
                <a16:creationId xmlns:a16="http://schemas.microsoft.com/office/drawing/2014/main" id="{082A3D98-D73A-7F47-BC5C-1E151C1A97F8}"/>
              </a:ext>
            </a:extLst>
          </p:cNvPr>
          <p:cNvSpPr txBox="1"/>
          <p:nvPr/>
        </p:nvSpPr>
        <p:spPr>
          <a:xfrm>
            <a:off x="9217531" y="4083936"/>
            <a:ext cx="1754372" cy="307777"/>
          </a:xfrm>
          <a:prstGeom prst="rect">
            <a:avLst/>
          </a:prstGeom>
          <a:noFill/>
        </p:spPr>
        <p:txBody>
          <a:bodyPr wrap="square" rtlCol="0">
            <a:spAutoFit/>
          </a:bodyPr>
          <a:lstStyle/>
          <a:p>
            <a:pPr algn="ctr"/>
            <a:r>
              <a:rPr lang="en-US" sz="1400" dirty="0"/>
              <a:t>2btag region</a:t>
            </a:r>
          </a:p>
        </p:txBody>
      </p:sp>
      <p:sp>
        <p:nvSpPr>
          <p:cNvPr id="4" name="Rectangle 3">
            <a:extLst>
              <a:ext uri="{FF2B5EF4-FFF2-40B4-BE49-F238E27FC236}">
                <a16:creationId xmlns:a16="http://schemas.microsoft.com/office/drawing/2014/main" id="{FDB2C1B5-326D-044D-B9BB-00C88F5D150C}"/>
              </a:ext>
            </a:extLst>
          </p:cNvPr>
          <p:cNvSpPr/>
          <p:nvPr/>
        </p:nvSpPr>
        <p:spPr>
          <a:xfrm>
            <a:off x="1" y="1300044"/>
            <a:ext cx="12192000" cy="3240058"/>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064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24" name="TextBox 23">
            <a:extLst>
              <a:ext uri="{FF2B5EF4-FFF2-40B4-BE49-F238E27FC236}">
                <a16:creationId xmlns:a16="http://schemas.microsoft.com/office/drawing/2014/main" id="{6467259F-D55B-834E-9B9E-F410C9440440}"/>
              </a:ext>
            </a:extLst>
          </p:cNvPr>
          <p:cNvSpPr txBox="1"/>
          <p:nvPr/>
        </p:nvSpPr>
        <p:spPr>
          <a:xfrm>
            <a:off x="1059561" y="2993020"/>
            <a:ext cx="2057400" cy="369332"/>
          </a:xfrm>
          <a:prstGeom prst="rect">
            <a:avLst/>
          </a:prstGeom>
          <a:noFill/>
        </p:spPr>
        <p:txBody>
          <a:bodyPr wrap="square" rtlCol="0">
            <a:spAutoFit/>
          </a:bodyPr>
          <a:lstStyle/>
          <a:p>
            <a:pPr algn="ctr"/>
            <a:r>
              <a:rPr lang="en-US" dirty="0">
                <a:solidFill>
                  <a:srgbClr val="0070C0"/>
                </a:solidFill>
              </a:rPr>
              <a:t>2016</a:t>
            </a:r>
          </a:p>
        </p:txBody>
      </p:sp>
      <p:sp>
        <p:nvSpPr>
          <p:cNvPr id="25" name="TextBox 24">
            <a:extLst>
              <a:ext uri="{FF2B5EF4-FFF2-40B4-BE49-F238E27FC236}">
                <a16:creationId xmlns:a16="http://schemas.microsoft.com/office/drawing/2014/main" id="{DE28F087-3562-8B49-AF03-25095E9C5C74}"/>
              </a:ext>
            </a:extLst>
          </p:cNvPr>
          <p:cNvSpPr txBox="1"/>
          <p:nvPr/>
        </p:nvSpPr>
        <p:spPr>
          <a:xfrm>
            <a:off x="5066849" y="2993020"/>
            <a:ext cx="2057400" cy="369332"/>
          </a:xfrm>
          <a:prstGeom prst="rect">
            <a:avLst/>
          </a:prstGeom>
          <a:noFill/>
        </p:spPr>
        <p:txBody>
          <a:bodyPr wrap="square" rtlCol="0">
            <a:spAutoFit/>
          </a:bodyPr>
          <a:lstStyle/>
          <a:p>
            <a:pPr algn="ctr"/>
            <a:r>
              <a:rPr lang="en-US" dirty="0">
                <a:solidFill>
                  <a:srgbClr val="FF0000"/>
                </a:solidFill>
              </a:rPr>
              <a:t>2017</a:t>
            </a:r>
          </a:p>
        </p:txBody>
      </p:sp>
      <p:sp>
        <p:nvSpPr>
          <p:cNvPr id="26" name="TextBox 25">
            <a:extLst>
              <a:ext uri="{FF2B5EF4-FFF2-40B4-BE49-F238E27FC236}">
                <a16:creationId xmlns:a16="http://schemas.microsoft.com/office/drawing/2014/main" id="{D81097FE-8411-3A41-813A-135B44833012}"/>
              </a:ext>
            </a:extLst>
          </p:cNvPr>
          <p:cNvSpPr txBox="1"/>
          <p:nvPr/>
        </p:nvSpPr>
        <p:spPr>
          <a:xfrm>
            <a:off x="9070037" y="2988231"/>
            <a:ext cx="2057400" cy="369332"/>
          </a:xfrm>
          <a:prstGeom prst="rect">
            <a:avLst/>
          </a:prstGeom>
          <a:noFill/>
        </p:spPr>
        <p:txBody>
          <a:bodyPr wrap="square" rtlCol="0">
            <a:spAutoFit/>
          </a:bodyPr>
          <a:lstStyle/>
          <a:p>
            <a:pPr algn="ctr"/>
            <a:r>
              <a:rPr lang="en-US" dirty="0">
                <a:solidFill>
                  <a:srgbClr val="00B050"/>
                </a:solidFill>
              </a:rPr>
              <a:t>2018</a:t>
            </a:r>
          </a:p>
        </p:txBody>
      </p:sp>
      <p:sp>
        <p:nvSpPr>
          <p:cNvPr id="2" name="Slide Number Placeholder 1">
            <a:extLst>
              <a:ext uri="{FF2B5EF4-FFF2-40B4-BE49-F238E27FC236}">
                <a16:creationId xmlns:a16="http://schemas.microsoft.com/office/drawing/2014/main" id="{2BDF07F2-8A31-6F41-9C54-4431125619C4}"/>
              </a:ext>
            </a:extLst>
          </p:cNvPr>
          <p:cNvSpPr>
            <a:spLocks noGrp="1"/>
          </p:cNvSpPr>
          <p:nvPr>
            <p:ph type="sldNum" sz="quarter" idx="12"/>
          </p:nvPr>
        </p:nvSpPr>
        <p:spPr/>
        <p:txBody>
          <a:bodyPr/>
          <a:lstStyle/>
          <a:p>
            <a:fld id="{4FAB73BC-B049-4115-A692-8D63A059BFB8}" type="slidenum">
              <a:rPr lang="en-US" smtClean="0"/>
              <a:pPr/>
              <a:t>32</a:t>
            </a:fld>
            <a:endParaRPr lang="en-US" dirty="0"/>
          </a:p>
        </p:txBody>
      </p:sp>
      <p:pic>
        <p:nvPicPr>
          <p:cNvPr id="4" name="Picture 3">
            <a:extLst>
              <a:ext uri="{FF2B5EF4-FFF2-40B4-BE49-F238E27FC236}">
                <a16:creationId xmlns:a16="http://schemas.microsoft.com/office/drawing/2014/main" id="{7A40106F-CDD0-9445-AE52-3269C4E4FB0D}"/>
              </a:ext>
            </a:extLst>
          </p:cNvPr>
          <p:cNvPicPr>
            <a:picLocks noChangeAspect="1"/>
          </p:cNvPicPr>
          <p:nvPr/>
        </p:nvPicPr>
        <p:blipFill>
          <a:blip r:embed="rId2"/>
          <a:stretch>
            <a:fillRect/>
          </a:stretch>
        </p:blipFill>
        <p:spPr>
          <a:xfrm rot="5400000">
            <a:off x="8584180" y="-548824"/>
            <a:ext cx="3012694" cy="4176522"/>
          </a:xfrm>
          <a:prstGeom prst="rect">
            <a:avLst/>
          </a:prstGeom>
        </p:spPr>
      </p:pic>
      <p:pic>
        <p:nvPicPr>
          <p:cNvPr id="6" name="Picture 5">
            <a:extLst>
              <a:ext uri="{FF2B5EF4-FFF2-40B4-BE49-F238E27FC236}">
                <a16:creationId xmlns:a16="http://schemas.microsoft.com/office/drawing/2014/main" id="{AE51EA00-8860-174C-BD49-A8B34B82BFC6}"/>
              </a:ext>
            </a:extLst>
          </p:cNvPr>
          <p:cNvPicPr>
            <a:picLocks noChangeAspect="1"/>
          </p:cNvPicPr>
          <p:nvPr/>
        </p:nvPicPr>
        <p:blipFill>
          <a:blip r:embed="rId3"/>
          <a:stretch>
            <a:fillRect/>
          </a:stretch>
        </p:blipFill>
        <p:spPr>
          <a:xfrm rot="5400000">
            <a:off x="8592390" y="2775649"/>
            <a:ext cx="3012694" cy="4176522"/>
          </a:xfrm>
          <a:prstGeom prst="rect">
            <a:avLst/>
          </a:prstGeom>
        </p:spPr>
      </p:pic>
      <p:pic>
        <p:nvPicPr>
          <p:cNvPr id="15" name="Picture 14">
            <a:extLst>
              <a:ext uri="{FF2B5EF4-FFF2-40B4-BE49-F238E27FC236}">
                <a16:creationId xmlns:a16="http://schemas.microsoft.com/office/drawing/2014/main" id="{DB028BBE-EDB0-8246-B1C6-6D35B772413E}"/>
              </a:ext>
            </a:extLst>
          </p:cNvPr>
          <p:cNvPicPr>
            <a:picLocks noChangeAspect="1"/>
          </p:cNvPicPr>
          <p:nvPr/>
        </p:nvPicPr>
        <p:blipFill>
          <a:blip r:embed="rId4"/>
          <a:stretch>
            <a:fillRect/>
          </a:stretch>
        </p:blipFill>
        <p:spPr>
          <a:xfrm rot="5400000">
            <a:off x="586014" y="2775649"/>
            <a:ext cx="3012694" cy="4176522"/>
          </a:xfrm>
          <a:prstGeom prst="rect">
            <a:avLst/>
          </a:prstGeom>
        </p:spPr>
      </p:pic>
      <p:pic>
        <p:nvPicPr>
          <p:cNvPr id="18" name="Picture 17">
            <a:extLst>
              <a:ext uri="{FF2B5EF4-FFF2-40B4-BE49-F238E27FC236}">
                <a16:creationId xmlns:a16="http://schemas.microsoft.com/office/drawing/2014/main" id="{390DFEC7-D602-1F4A-92EA-2E485DCFA9F1}"/>
              </a:ext>
            </a:extLst>
          </p:cNvPr>
          <p:cNvPicPr>
            <a:picLocks noChangeAspect="1"/>
          </p:cNvPicPr>
          <p:nvPr/>
        </p:nvPicPr>
        <p:blipFill>
          <a:blip r:embed="rId5"/>
          <a:stretch>
            <a:fillRect/>
          </a:stretch>
        </p:blipFill>
        <p:spPr>
          <a:xfrm rot="5400000">
            <a:off x="595126" y="-548824"/>
            <a:ext cx="3012694" cy="4176522"/>
          </a:xfrm>
          <a:prstGeom prst="rect">
            <a:avLst/>
          </a:prstGeom>
        </p:spPr>
      </p:pic>
      <p:pic>
        <p:nvPicPr>
          <p:cNvPr id="8" name="Picture 7">
            <a:extLst>
              <a:ext uri="{FF2B5EF4-FFF2-40B4-BE49-F238E27FC236}">
                <a16:creationId xmlns:a16="http://schemas.microsoft.com/office/drawing/2014/main" id="{F02B3C9F-4E9F-F543-8532-DC2ACC2B3540}"/>
              </a:ext>
            </a:extLst>
          </p:cNvPr>
          <p:cNvPicPr>
            <a:picLocks noChangeAspect="1"/>
          </p:cNvPicPr>
          <p:nvPr/>
        </p:nvPicPr>
        <p:blipFill>
          <a:blip r:embed="rId6"/>
          <a:stretch>
            <a:fillRect/>
          </a:stretch>
        </p:blipFill>
        <p:spPr>
          <a:xfrm rot="5400000">
            <a:off x="4420065" y="2775649"/>
            <a:ext cx="3012694" cy="4176522"/>
          </a:xfrm>
          <a:prstGeom prst="rect">
            <a:avLst/>
          </a:prstGeom>
        </p:spPr>
      </p:pic>
      <p:pic>
        <p:nvPicPr>
          <p:cNvPr id="10" name="Picture 9">
            <a:extLst>
              <a:ext uri="{FF2B5EF4-FFF2-40B4-BE49-F238E27FC236}">
                <a16:creationId xmlns:a16="http://schemas.microsoft.com/office/drawing/2014/main" id="{0E0D6AF8-2A6B-9C43-853F-C8737F4BB990}"/>
              </a:ext>
            </a:extLst>
          </p:cNvPr>
          <p:cNvPicPr>
            <a:picLocks noChangeAspect="1"/>
          </p:cNvPicPr>
          <p:nvPr/>
        </p:nvPicPr>
        <p:blipFill>
          <a:blip r:embed="rId7"/>
          <a:stretch>
            <a:fillRect/>
          </a:stretch>
        </p:blipFill>
        <p:spPr>
          <a:xfrm rot="5400000">
            <a:off x="4420065" y="-548824"/>
            <a:ext cx="3012694" cy="4176522"/>
          </a:xfrm>
          <a:prstGeom prst="rect">
            <a:avLst/>
          </a:prstGeom>
        </p:spPr>
      </p:pic>
    </p:spTree>
    <p:extLst>
      <p:ext uri="{BB962C8B-B14F-4D97-AF65-F5344CB8AC3E}">
        <p14:creationId xmlns:p14="http://schemas.microsoft.com/office/powerpoint/2010/main" val="1350019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204475" y="45677"/>
            <a:ext cx="11783049" cy="954107"/>
          </a:xfrm>
          <a:prstGeom prst="rect">
            <a:avLst/>
          </a:prstGeom>
          <a:noFill/>
        </p:spPr>
        <p:txBody>
          <a:bodyPr wrap="square" rtlCol="0">
            <a:spAutoFit/>
          </a:bodyPr>
          <a:lstStyle/>
          <a:p>
            <a:r>
              <a:rPr lang="en-US" sz="2800" u="sng" dirty="0"/>
              <a:t>Simultaneous Fit in 3 regions for </a:t>
            </a:r>
            <a:r>
              <a:rPr lang="el-GR" sz="2800" u="sng" dirty="0">
                <a:solidFill>
                  <a:srgbClr val="00B0F0"/>
                </a:solidFill>
              </a:rPr>
              <a:t>2016</a:t>
            </a:r>
            <a:r>
              <a:rPr lang="el-GR" sz="2800" u="sng" dirty="0"/>
              <a:t>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(nuisances) with free eb</a:t>
            </a:r>
          </a:p>
          <a:p>
            <a:endParaRPr lang="en-US" sz="2800" u="sng" dirty="0"/>
          </a:p>
        </p:txBody>
      </p:sp>
      <p:sp>
        <p:nvSpPr>
          <p:cNvPr id="2" name="TextBox 1">
            <a:extLst>
              <a:ext uri="{FF2B5EF4-FFF2-40B4-BE49-F238E27FC236}">
                <a16:creationId xmlns:a16="http://schemas.microsoft.com/office/drawing/2014/main" id="{B2F25ADD-763F-1347-84D9-FA823D90C9D2}"/>
              </a:ext>
            </a:extLst>
          </p:cNvPr>
          <p:cNvSpPr txBox="1"/>
          <p:nvPr/>
        </p:nvSpPr>
        <p:spPr>
          <a:xfrm>
            <a:off x="4736303" y="531744"/>
            <a:ext cx="2327564" cy="369332"/>
          </a:xfrm>
          <a:prstGeom prst="rect">
            <a:avLst/>
          </a:prstGeom>
          <a:noFill/>
        </p:spPr>
        <p:txBody>
          <a:bodyPr wrap="square" rtlCol="0">
            <a:spAutoFit/>
          </a:bodyPr>
          <a:lstStyle/>
          <a:p>
            <a:pPr algn="ctr"/>
            <a:r>
              <a:rPr lang="en-US" dirty="0">
                <a:solidFill>
                  <a:srgbClr val="FF0000"/>
                </a:solidFill>
              </a:rPr>
              <a:t>2017</a:t>
            </a:r>
          </a:p>
        </p:txBody>
      </p:sp>
      <p:sp>
        <p:nvSpPr>
          <p:cNvPr id="8" name="TextBox 7">
            <a:extLst>
              <a:ext uri="{FF2B5EF4-FFF2-40B4-BE49-F238E27FC236}">
                <a16:creationId xmlns:a16="http://schemas.microsoft.com/office/drawing/2014/main" id="{EFDA841C-1E17-4241-B5CB-B6F369411C3B}"/>
              </a:ext>
            </a:extLst>
          </p:cNvPr>
          <p:cNvSpPr txBox="1"/>
          <p:nvPr/>
        </p:nvSpPr>
        <p:spPr>
          <a:xfrm>
            <a:off x="8863084" y="522730"/>
            <a:ext cx="2327564" cy="369332"/>
          </a:xfrm>
          <a:prstGeom prst="rect">
            <a:avLst/>
          </a:prstGeom>
          <a:noFill/>
        </p:spPr>
        <p:txBody>
          <a:bodyPr wrap="square" rtlCol="0">
            <a:spAutoFit/>
          </a:bodyPr>
          <a:lstStyle/>
          <a:p>
            <a:pPr algn="ctr"/>
            <a:r>
              <a:rPr lang="en-US" dirty="0">
                <a:solidFill>
                  <a:srgbClr val="00B050"/>
                </a:solidFill>
              </a:rPr>
              <a:t>2018</a:t>
            </a:r>
          </a:p>
        </p:txBody>
      </p:sp>
      <p:sp>
        <p:nvSpPr>
          <p:cNvPr id="10" name="TextBox 9">
            <a:extLst>
              <a:ext uri="{FF2B5EF4-FFF2-40B4-BE49-F238E27FC236}">
                <a16:creationId xmlns:a16="http://schemas.microsoft.com/office/drawing/2014/main" id="{E91F1D0F-CBA5-F344-82DD-78E01135BCE8}"/>
              </a:ext>
            </a:extLst>
          </p:cNvPr>
          <p:cNvSpPr txBox="1"/>
          <p:nvPr/>
        </p:nvSpPr>
        <p:spPr>
          <a:xfrm>
            <a:off x="739151" y="539648"/>
            <a:ext cx="2327564" cy="369332"/>
          </a:xfrm>
          <a:prstGeom prst="rect">
            <a:avLst/>
          </a:prstGeom>
          <a:noFill/>
        </p:spPr>
        <p:txBody>
          <a:bodyPr wrap="square" rtlCol="0">
            <a:spAutoFit/>
          </a:bodyPr>
          <a:lstStyle/>
          <a:p>
            <a:pPr algn="ctr"/>
            <a:r>
              <a:rPr lang="en-US" dirty="0">
                <a:solidFill>
                  <a:srgbClr val="00B0F0"/>
                </a:solidFill>
              </a:rPr>
              <a:t>2016</a:t>
            </a:r>
          </a:p>
        </p:txBody>
      </p:sp>
      <p:sp>
        <p:nvSpPr>
          <p:cNvPr id="18" name="Rectangle 17">
            <a:extLst>
              <a:ext uri="{FF2B5EF4-FFF2-40B4-BE49-F238E27FC236}">
                <a16:creationId xmlns:a16="http://schemas.microsoft.com/office/drawing/2014/main" id="{24BCD84A-D5AC-0445-8947-C822901B2B17}"/>
              </a:ext>
            </a:extLst>
          </p:cNvPr>
          <p:cNvSpPr/>
          <p:nvPr/>
        </p:nvSpPr>
        <p:spPr>
          <a:xfrm>
            <a:off x="8753" y="913524"/>
            <a:ext cx="3816000" cy="3503533"/>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C248FE7-7B78-634F-B8C3-C135A1AD81E9}"/>
              </a:ext>
            </a:extLst>
          </p:cNvPr>
          <p:cNvSpPr/>
          <p:nvPr/>
        </p:nvSpPr>
        <p:spPr>
          <a:xfrm>
            <a:off x="27710" y="4508601"/>
            <a:ext cx="3816000" cy="907887"/>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AF2814-34A2-174A-AD8F-473F8EF6F2D8}"/>
              </a:ext>
            </a:extLst>
          </p:cNvPr>
          <p:cNvSpPr/>
          <p:nvPr/>
        </p:nvSpPr>
        <p:spPr>
          <a:xfrm>
            <a:off x="4000874" y="908980"/>
            <a:ext cx="3816000" cy="349138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64583C-D09A-0B4A-8A9A-DD07EB5276EE}"/>
              </a:ext>
            </a:extLst>
          </p:cNvPr>
          <p:cNvSpPr/>
          <p:nvPr/>
        </p:nvSpPr>
        <p:spPr>
          <a:xfrm>
            <a:off x="3992085" y="4508412"/>
            <a:ext cx="3816000" cy="9078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D8FE06-306B-854D-8258-0FE940B98B1F}"/>
              </a:ext>
            </a:extLst>
          </p:cNvPr>
          <p:cNvSpPr/>
          <p:nvPr/>
        </p:nvSpPr>
        <p:spPr>
          <a:xfrm>
            <a:off x="8046866" y="908980"/>
            <a:ext cx="3960000" cy="3491381"/>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2A7316-6469-C944-AC79-E6EE204DE1ED}"/>
              </a:ext>
            </a:extLst>
          </p:cNvPr>
          <p:cNvSpPr/>
          <p:nvPr/>
        </p:nvSpPr>
        <p:spPr>
          <a:xfrm>
            <a:off x="8051932" y="4508412"/>
            <a:ext cx="3960000" cy="907887"/>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FF0EF3-BAE9-A04A-AB6E-AE3CA6AA5C0E}"/>
              </a:ext>
            </a:extLst>
          </p:cNvPr>
          <p:cNvSpPr/>
          <p:nvPr/>
        </p:nvSpPr>
        <p:spPr>
          <a:xfrm>
            <a:off x="-220679" y="939182"/>
            <a:ext cx="4045432" cy="3477875"/>
          </a:xfrm>
          <a:prstGeom prst="rect">
            <a:avLst/>
          </a:prstGeom>
        </p:spPr>
        <p:txBody>
          <a:bodyPr wrap="square">
            <a:spAutoFit/>
          </a:bodyPr>
          <a:lstStyle/>
          <a:p>
            <a:r>
              <a:rPr lang="en-US" sz="1000" dirty="0">
                <a:solidFill>
                  <a:srgbClr val="000000"/>
                </a:solidFill>
                <a:latin typeface="Menlo" panose="020B0609030804020204" pitchFamily="49" charset="0"/>
              </a:rPr>
              <a:t>    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btagEff</a:t>
            </a:r>
            <a:r>
              <a:rPr lang="en-US" sz="1000" dirty="0">
                <a:solidFill>
                  <a:srgbClr val="000000"/>
                </a:solidFill>
                <a:latin typeface="Menlo" panose="020B0609030804020204" pitchFamily="49" charset="0"/>
              </a:rPr>
              <a:t>    6.0786e-01 +/-  1.53e-02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9.5079e-01 +/-  2.42e-02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1.0009e+00 +/-  1.76e-03</a:t>
            </a:r>
          </a:p>
          <a:p>
            <a:r>
              <a:rPr lang="en-US" sz="1000" dirty="0">
                <a:solidFill>
                  <a:srgbClr val="000000"/>
                </a:solidFill>
                <a:latin typeface="Menlo" panose="020B0609030804020204" pitchFamily="49" charset="0"/>
              </a:rPr>
              <a:t>               kQCD_1b    6.0406e-03 +/-  5.05e-04</a:t>
            </a:r>
          </a:p>
          <a:p>
            <a:r>
              <a:rPr lang="en-US" sz="1000" dirty="0">
                <a:solidFill>
                  <a:srgbClr val="000000"/>
                </a:solidFill>
                <a:latin typeface="Menlo" panose="020B0609030804020204" pitchFamily="49" charset="0"/>
              </a:rPr>
              <a:t>               kQCD_2b    9.6764e-02 +/-  6.83e-02</a:t>
            </a:r>
          </a:p>
          <a:p>
            <a:r>
              <a:rPr lang="en-US" sz="1000" dirty="0">
                <a:solidFill>
                  <a:srgbClr val="000000"/>
                </a:solidFill>
                <a:latin typeface="Menlo" panose="020B0609030804020204" pitchFamily="49" charset="0"/>
              </a:rPr>
              <a:t>            nFitBkg_0b    4.5268e+03 +/-  6.84e+02</a:t>
            </a:r>
          </a:p>
          <a:p>
            <a:r>
              <a:rPr lang="en-US" sz="1000" dirty="0">
                <a:solidFill>
                  <a:srgbClr val="000000"/>
                </a:solidFill>
                <a:latin typeface="Menlo" panose="020B0609030804020204" pitchFamily="49" charset="0"/>
              </a:rPr>
              <a:t>            nFitBkg_1b    1.9110e+03 +/-  3.13e+02</a:t>
            </a:r>
          </a:p>
          <a:p>
            <a:r>
              <a:rPr lang="en-US" sz="1000" dirty="0">
                <a:solidFill>
                  <a:srgbClr val="000000"/>
                </a:solidFill>
                <a:latin typeface="Menlo" panose="020B0609030804020204" pitchFamily="49" charset="0"/>
              </a:rPr>
              <a:t>            nFitBkg_2b    1.9415e+02 +/-  2.48e+01</a:t>
            </a:r>
          </a:p>
          <a:p>
            <a:r>
              <a:rPr lang="en-US" sz="1000" dirty="0">
                <a:solidFill>
                  <a:srgbClr val="000000"/>
                </a:solidFill>
                <a:latin typeface="Menlo" panose="020B0609030804020204" pitchFamily="49" charset="0"/>
              </a:rPr>
              <a:t>            nFitQCD_0b    8.8132e+04 +/-  4.48e+02</a:t>
            </a:r>
          </a:p>
          <a:p>
            <a:r>
              <a:rPr lang="en-US" sz="1000" dirty="0">
                <a:solidFill>
                  <a:srgbClr val="000000"/>
                </a:solidFill>
                <a:latin typeface="Menlo" panose="020B0609030804020204" pitchFamily="49" charset="0"/>
              </a:rPr>
              <a:t>            nFitQCD_1b    3.0796e+04 +/-  4.61e+02</a:t>
            </a:r>
          </a:p>
          <a:p>
            <a:r>
              <a:rPr lang="en-US" sz="1000" dirty="0">
                <a:solidFill>
                  <a:srgbClr val="000000"/>
                </a:solidFill>
                <a:latin typeface="Menlo" panose="020B0609030804020204" pitchFamily="49" charset="0"/>
              </a:rPr>
              <a:t>            nFitQCD_2b    3.0802e+03 +/-  1.45e+02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1.4153e+04 +/-  7.33e+02</a:t>
            </a:r>
          </a:p>
          <a:p>
            <a:r>
              <a:rPr lang="en-US" sz="1000" dirty="0">
                <a:solidFill>
                  <a:srgbClr val="000000"/>
                </a:solidFill>
                <a:latin typeface="Menlo" panose="020B0609030804020204" pitchFamily="49" charset="0"/>
              </a:rPr>
              <a:t>                qcd_b0    6.6661e-01 +/-  5.74e-01</a:t>
            </a:r>
          </a:p>
          <a:p>
            <a:r>
              <a:rPr lang="en-US" sz="1000" dirty="0">
                <a:solidFill>
                  <a:srgbClr val="000000"/>
                </a:solidFill>
                <a:latin typeface="Menlo" panose="020B0609030804020204" pitchFamily="49" charset="0"/>
              </a:rPr>
              <a:t>                qcd_b1    1.4002e+00 +/-  1.62e+00</a:t>
            </a:r>
          </a:p>
          <a:p>
            <a:r>
              <a:rPr lang="en-US" sz="1000" dirty="0">
                <a:solidFill>
                  <a:srgbClr val="000000"/>
                </a:solidFill>
                <a:latin typeface="Menlo" panose="020B0609030804020204" pitchFamily="49" charset="0"/>
              </a:rPr>
              <a:t>                qcd_b2    3.3898e-02 +/-  5.46e-02</a:t>
            </a:r>
          </a:p>
          <a:p>
            <a:r>
              <a:rPr lang="en-US" sz="1000" dirty="0">
                <a:solidFill>
                  <a:srgbClr val="000000"/>
                </a:solidFill>
                <a:latin typeface="Menlo" panose="020B0609030804020204" pitchFamily="49" charset="0"/>
              </a:rPr>
              <a:t>                qcd_b3    3.3916e-02 +/-  3.37e-02</a:t>
            </a:r>
          </a:p>
          <a:p>
            <a:r>
              <a:rPr lang="en-US" sz="1000" dirty="0">
                <a:solidFill>
                  <a:srgbClr val="000000"/>
                </a:solidFill>
                <a:latin typeface="Menlo" panose="020B0609030804020204" pitchFamily="49" charset="0"/>
              </a:rPr>
              <a:t>                qcd_b4    1.6260e-02 +/-  1.52e-02</a:t>
            </a:r>
          </a:p>
          <a:p>
            <a:r>
              <a:rPr lang="en-US" sz="1000" dirty="0">
                <a:solidFill>
                  <a:srgbClr val="000000"/>
                </a:solidFill>
                <a:latin typeface="Menlo" panose="020B0609030804020204" pitchFamily="49" charset="0"/>
              </a:rPr>
              <a:t>                qcd_f1    6.9097e-01 +/-  2.57e-02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qcd_mean</a:t>
            </a:r>
            <a:r>
              <a:rPr lang="en-US" sz="1000" dirty="0">
                <a:solidFill>
                  <a:srgbClr val="000000"/>
                </a:solidFill>
                <a:latin typeface="Menlo" panose="020B0609030804020204" pitchFamily="49" charset="0"/>
              </a:rPr>
              <a:t>    1.5055e+02 +/-  1.05e+00</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qcd_sigma</a:t>
            </a:r>
            <a:r>
              <a:rPr lang="en-US" sz="1000" dirty="0">
                <a:solidFill>
                  <a:srgbClr val="000000"/>
                </a:solidFill>
                <a:latin typeface="Menlo" panose="020B0609030804020204" pitchFamily="49" charset="0"/>
              </a:rPr>
              <a:t>    3.3739e+01 +/-  1.30e+00</a:t>
            </a:r>
          </a:p>
        </p:txBody>
      </p:sp>
      <p:sp>
        <p:nvSpPr>
          <p:cNvPr id="12" name="Rectangle 11">
            <a:extLst>
              <a:ext uri="{FF2B5EF4-FFF2-40B4-BE49-F238E27FC236}">
                <a16:creationId xmlns:a16="http://schemas.microsoft.com/office/drawing/2014/main" id="{BF2CFAEE-D183-4648-8D45-B1D5819970B9}"/>
              </a:ext>
            </a:extLst>
          </p:cNvPr>
          <p:cNvSpPr/>
          <p:nvPr/>
        </p:nvSpPr>
        <p:spPr>
          <a:xfrm>
            <a:off x="3801007" y="932920"/>
            <a:ext cx="4015867" cy="3477875"/>
          </a:xfrm>
          <a:prstGeom prst="rect">
            <a:avLst/>
          </a:prstGeom>
        </p:spPr>
        <p:txBody>
          <a:bodyPr wrap="square">
            <a:spAutoFit/>
          </a:bodyPr>
          <a:lstStyle/>
          <a:p>
            <a:r>
              <a:rPr lang="en-US" sz="1000" dirty="0">
                <a:solidFill>
                  <a:srgbClr val="000000"/>
                </a:solidFill>
                <a:latin typeface="Menlo" panose="020B0609030804020204" pitchFamily="49" charset="0"/>
              </a:rPr>
              <a:t>    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btagEff</a:t>
            </a:r>
            <a:r>
              <a:rPr lang="en-US" sz="1000" dirty="0">
                <a:solidFill>
                  <a:srgbClr val="000000"/>
                </a:solidFill>
                <a:latin typeface="Menlo" panose="020B0609030804020204" pitchFamily="49" charset="0"/>
              </a:rPr>
              <a:t>    5.4097e-01 +/-  1.39e-02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1.0289e+00 +/-  3.03e-02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9.8332e-01 +/-  2.06e-03</a:t>
            </a:r>
          </a:p>
          <a:p>
            <a:r>
              <a:rPr lang="en-US" sz="1000" dirty="0">
                <a:solidFill>
                  <a:srgbClr val="000000"/>
                </a:solidFill>
                <a:latin typeface="Menlo" panose="020B0609030804020204" pitchFamily="49" charset="0"/>
              </a:rPr>
              <a:t>               kQCD_1b    4.2097e-03 +/-  3.15e-04</a:t>
            </a:r>
          </a:p>
          <a:p>
            <a:r>
              <a:rPr lang="en-US" sz="1000" dirty="0">
                <a:solidFill>
                  <a:srgbClr val="000000"/>
                </a:solidFill>
                <a:latin typeface="Menlo" panose="020B0609030804020204" pitchFamily="49" charset="0"/>
              </a:rPr>
              <a:t>               kQCD_2b    1.5460e-02 +/-  5.16e-03</a:t>
            </a:r>
          </a:p>
          <a:p>
            <a:r>
              <a:rPr lang="en-US" sz="1000" dirty="0">
                <a:solidFill>
                  <a:srgbClr val="000000"/>
                </a:solidFill>
                <a:latin typeface="Menlo" panose="020B0609030804020204" pitchFamily="49" charset="0"/>
              </a:rPr>
              <a:t>            nFitBkg_0b    4.0852e+03 +/-  5.03e+02</a:t>
            </a:r>
          </a:p>
          <a:p>
            <a:r>
              <a:rPr lang="en-US" sz="1000" dirty="0">
                <a:solidFill>
                  <a:srgbClr val="000000"/>
                </a:solidFill>
                <a:latin typeface="Menlo" panose="020B0609030804020204" pitchFamily="49" charset="0"/>
              </a:rPr>
              <a:t>            nFitBkg_1b    1.6992e+03 +/-  2.84e+02</a:t>
            </a:r>
          </a:p>
          <a:p>
            <a:r>
              <a:rPr lang="en-US" sz="1000" dirty="0">
                <a:solidFill>
                  <a:srgbClr val="000000"/>
                </a:solidFill>
                <a:latin typeface="Menlo" panose="020B0609030804020204" pitchFamily="49" charset="0"/>
              </a:rPr>
              <a:t>            nFitBkg_2b    2.1330e+02 +/-  4.44e+01</a:t>
            </a:r>
          </a:p>
          <a:p>
            <a:r>
              <a:rPr lang="en-US" sz="1000" dirty="0">
                <a:solidFill>
                  <a:srgbClr val="000000"/>
                </a:solidFill>
                <a:latin typeface="Menlo" panose="020B0609030804020204" pitchFamily="49" charset="0"/>
              </a:rPr>
              <a:t>            nFitQCD_0b    1.5483e+05 +/-  5.41e+02</a:t>
            </a:r>
          </a:p>
          <a:p>
            <a:r>
              <a:rPr lang="en-US" sz="1000" dirty="0">
                <a:solidFill>
                  <a:srgbClr val="000000"/>
                </a:solidFill>
                <a:latin typeface="Menlo" panose="020B0609030804020204" pitchFamily="49" charset="0"/>
              </a:rPr>
              <a:t>            nFitQCD_1b    3.7067e+04 +/-  4.57e+02</a:t>
            </a:r>
          </a:p>
          <a:p>
            <a:r>
              <a:rPr lang="en-US" sz="1000" dirty="0">
                <a:solidFill>
                  <a:srgbClr val="000000"/>
                </a:solidFill>
                <a:latin typeface="Menlo" panose="020B0609030804020204" pitchFamily="49" charset="0"/>
              </a:rPr>
              <a:t>            nFitQCD_2b    2.4652e+03 +/-  1.32e+02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1.5594e+04 +/-  7.87e+02</a:t>
            </a:r>
          </a:p>
          <a:p>
            <a:r>
              <a:rPr lang="en-US" sz="1000" dirty="0">
                <a:solidFill>
                  <a:srgbClr val="000000"/>
                </a:solidFill>
                <a:latin typeface="Menlo" panose="020B0609030804020204" pitchFamily="49" charset="0"/>
              </a:rPr>
              <a:t>                qcd_b0    5.2866e-01 +/-  8.49e-02</a:t>
            </a:r>
          </a:p>
          <a:p>
            <a:r>
              <a:rPr lang="en-US" sz="1000" dirty="0">
                <a:solidFill>
                  <a:srgbClr val="000000"/>
                </a:solidFill>
                <a:latin typeface="Menlo" panose="020B0609030804020204" pitchFamily="49" charset="0"/>
              </a:rPr>
              <a:t>                qcd_b1    1.1003e+00 +/-  1.63e-01</a:t>
            </a:r>
          </a:p>
          <a:p>
            <a:r>
              <a:rPr lang="en-US" sz="1000" dirty="0">
                <a:solidFill>
                  <a:srgbClr val="000000"/>
                </a:solidFill>
                <a:latin typeface="Menlo" panose="020B0609030804020204" pitchFamily="49" charset="0"/>
              </a:rPr>
              <a:t>                qcd_b2    8.4662e-02 +/-  3.49e-02</a:t>
            </a:r>
          </a:p>
          <a:p>
            <a:r>
              <a:rPr lang="en-US" sz="1000" dirty="0">
                <a:solidFill>
                  <a:srgbClr val="000000"/>
                </a:solidFill>
                <a:latin typeface="Menlo" panose="020B0609030804020204" pitchFamily="49" charset="0"/>
              </a:rPr>
              <a:t>                qcd_b3    5.5285e-02 +/-  1.06e-02</a:t>
            </a:r>
          </a:p>
          <a:p>
            <a:r>
              <a:rPr lang="en-US" sz="1000" dirty="0">
                <a:solidFill>
                  <a:srgbClr val="000000"/>
                </a:solidFill>
                <a:latin typeface="Menlo" panose="020B0609030804020204" pitchFamily="49" charset="0"/>
              </a:rPr>
              <a:t>                qcd_b4    1.9483e-02 +/-  3.70e-03</a:t>
            </a:r>
          </a:p>
          <a:p>
            <a:r>
              <a:rPr lang="en-US" sz="1000" dirty="0">
                <a:solidFill>
                  <a:srgbClr val="000000"/>
                </a:solidFill>
                <a:latin typeface="Menlo" panose="020B0609030804020204" pitchFamily="49" charset="0"/>
              </a:rPr>
              <a:t>                qcd_f1    7.1106e-01 +/-  1.24e-02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qcd_mean</a:t>
            </a:r>
            <a:r>
              <a:rPr lang="en-US" sz="1000" dirty="0">
                <a:solidFill>
                  <a:srgbClr val="000000"/>
                </a:solidFill>
                <a:latin typeface="Menlo" panose="020B0609030804020204" pitchFamily="49" charset="0"/>
              </a:rPr>
              <a:t>    1.5184e+02 +/-  6.37e-01</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qcd_sigma</a:t>
            </a:r>
            <a:r>
              <a:rPr lang="en-US" sz="1000" dirty="0">
                <a:solidFill>
                  <a:srgbClr val="000000"/>
                </a:solidFill>
                <a:latin typeface="Menlo" panose="020B0609030804020204" pitchFamily="49" charset="0"/>
              </a:rPr>
              <a:t>    3.2820e+01 +/-  6.76e-01</a:t>
            </a:r>
          </a:p>
        </p:txBody>
      </p:sp>
      <p:sp>
        <p:nvSpPr>
          <p:cNvPr id="13" name="Rectangle 12">
            <a:extLst>
              <a:ext uri="{FF2B5EF4-FFF2-40B4-BE49-F238E27FC236}">
                <a16:creationId xmlns:a16="http://schemas.microsoft.com/office/drawing/2014/main" id="{08DF5324-070A-BD41-A537-FAABC4D397D4}"/>
              </a:ext>
            </a:extLst>
          </p:cNvPr>
          <p:cNvSpPr/>
          <p:nvPr/>
        </p:nvSpPr>
        <p:spPr>
          <a:xfrm>
            <a:off x="7940243" y="908980"/>
            <a:ext cx="4015867" cy="3477875"/>
          </a:xfrm>
          <a:prstGeom prst="rect">
            <a:avLst/>
          </a:prstGeom>
        </p:spPr>
        <p:txBody>
          <a:bodyPr wrap="square">
            <a:spAutoFit/>
          </a:bodyPr>
          <a:lstStyle/>
          <a:p>
            <a:r>
              <a:rPr lang="en-US" sz="1000" dirty="0">
                <a:solidFill>
                  <a:srgbClr val="000000"/>
                </a:solidFill>
                <a:latin typeface="Menlo" panose="020B0609030804020204" pitchFamily="49" charset="0"/>
              </a:rPr>
              <a:t>    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btagEff</a:t>
            </a:r>
            <a:r>
              <a:rPr lang="en-US" sz="1000" dirty="0">
                <a:solidFill>
                  <a:srgbClr val="000000"/>
                </a:solidFill>
                <a:latin typeface="Menlo" panose="020B0609030804020204" pitchFamily="49" charset="0"/>
              </a:rPr>
              <a:t>    5.7371e-01 +/-  1.12e-02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1.0251e+00 +/-  2.43e-02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9.8728e-01 +/-  1.61e-03</a:t>
            </a:r>
          </a:p>
          <a:p>
            <a:r>
              <a:rPr lang="en-US" sz="1000" dirty="0">
                <a:solidFill>
                  <a:srgbClr val="000000"/>
                </a:solidFill>
                <a:latin typeface="Menlo" panose="020B0609030804020204" pitchFamily="49" charset="0"/>
              </a:rPr>
              <a:t>               kQCD_1b    3.6804e-03 +/-  2.60e-04</a:t>
            </a:r>
          </a:p>
          <a:p>
            <a:r>
              <a:rPr lang="en-US" sz="1000" dirty="0">
                <a:solidFill>
                  <a:srgbClr val="000000"/>
                </a:solidFill>
                <a:latin typeface="Menlo" panose="020B0609030804020204" pitchFamily="49" charset="0"/>
              </a:rPr>
              <a:t>               kQCD_2b    1.3533e-02 +/-  3.24e-03</a:t>
            </a:r>
          </a:p>
          <a:p>
            <a:r>
              <a:rPr lang="en-US" sz="1000" dirty="0">
                <a:solidFill>
                  <a:srgbClr val="000000"/>
                </a:solidFill>
                <a:latin typeface="Menlo" panose="020B0609030804020204" pitchFamily="49" charset="0"/>
              </a:rPr>
              <a:t>            nFitBkg_0b    4.1842e+03 +/-  5.05e+02</a:t>
            </a:r>
          </a:p>
          <a:p>
            <a:r>
              <a:rPr lang="en-US" sz="1000" dirty="0">
                <a:solidFill>
                  <a:srgbClr val="000000"/>
                </a:solidFill>
                <a:latin typeface="Menlo" panose="020B0609030804020204" pitchFamily="49" charset="0"/>
              </a:rPr>
              <a:t>            nFitBkg_1b    2.1675e+03 +/-  3.15e+02</a:t>
            </a:r>
          </a:p>
          <a:p>
            <a:r>
              <a:rPr lang="en-US" sz="1000" dirty="0">
                <a:solidFill>
                  <a:srgbClr val="000000"/>
                </a:solidFill>
                <a:latin typeface="Menlo" panose="020B0609030804020204" pitchFamily="49" charset="0"/>
              </a:rPr>
              <a:t>            nFitBkg_2b    3.4159e+02 +/-  7.52e+01</a:t>
            </a:r>
          </a:p>
          <a:p>
            <a:r>
              <a:rPr lang="en-US" sz="1000" dirty="0">
                <a:solidFill>
                  <a:srgbClr val="000000"/>
                </a:solidFill>
                <a:latin typeface="Menlo" panose="020B0609030804020204" pitchFamily="49" charset="0"/>
              </a:rPr>
              <a:t>            nFitQCD_0b    1.6842e+05 +/-  5.64e+02</a:t>
            </a:r>
          </a:p>
          <a:p>
            <a:r>
              <a:rPr lang="en-US" sz="1000" dirty="0">
                <a:solidFill>
                  <a:srgbClr val="000000"/>
                </a:solidFill>
                <a:latin typeface="Menlo" panose="020B0609030804020204" pitchFamily="49" charset="0"/>
              </a:rPr>
              <a:t>            nFitQCD_1b    4.9321e+04 +/-  5.36e+02</a:t>
            </a:r>
          </a:p>
          <a:p>
            <a:r>
              <a:rPr lang="en-US" sz="1000" dirty="0">
                <a:solidFill>
                  <a:srgbClr val="000000"/>
                </a:solidFill>
                <a:latin typeface="Menlo" panose="020B0609030804020204" pitchFamily="49" charset="0"/>
              </a:rPr>
              <a:t>            nFitQCD_2b    4.4306e+03 +/-  1.77e+02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2.2906e+04 +/-  8.92e+02</a:t>
            </a:r>
          </a:p>
          <a:p>
            <a:r>
              <a:rPr lang="en-US" sz="1000" dirty="0">
                <a:solidFill>
                  <a:srgbClr val="000000"/>
                </a:solidFill>
                <a:latin typeface="Menlo" panose="020B0609030804020204" pitchFamily="49" charset="0"/>
              </a:rPr>
              <a:t>                qcd_b0    4.0935e-01 +/-  6.23e-02</a:t>
            </a:r>
          </a:p>
          <a:p>
            <a:r>
              <a:rPr lang="en-US" sz="1000" dirty="0">
                <a:solidFill>
                  <a:srgbClr val="000000"/>
                </a:solidFill>
                <a:latin typeface="Menlo" panose="020B0609030804020204" pitchFamily="49" charset="0"/>
              </a:rPr>
              <a:t>                qcd_b1    8.5950e-01 +/-  1.25e-01</a:t>
            </a:r>
          </a:p>
          <a:p>
            <a:r>
              <a:rPr lang="en-US" sz="1000" dirty="0">
                <a:solidFill>
                  <a:srgbClr val="000000"/>
                </a:solidFill>
                <a:latin typeface="Menlo" panose="020B0609030804020204" pitchFamily="49" charset="0"/>
              </a:rPr>
              <a:t>                qcd_b2    1.0234e-01 +/-  2.32e-02</a:t>
            </a:r>
          </a:p>
          <a:p>
            <a:r>
              <a:rPr lang="en-US" sz="1000" dirty="0">
                <a:solidFill>
                  <a:srgbClr val="000000"/>
                </a:solidFill>
                <a:latin typeface="Menlo" panose="020B0609030804020204" pitchFamily="49" charset="0"/>
              </a:rPr>
              <a:t>                qcd_b3    2.4955e-02 +/-  6.63e-03</a:t>
            </a:r>
          </a:p>
          <a:p>
            <a:r>
              <a:rPr lang="en-US" sz="1000" dirty="0">
                <a:solidFill>
                  <a:srgbClr val="000000"/>
                </a:solidFill>
                <a:latin typeface="Menlo" panose="020B0609030804020204" pitchFamily="49" charset="0"/>
              </a:rPr>
              <a:t>                qcd_b4    1.1844e-02 +/-  2.02e-03</a:t>
            </a:r>
          </a:p>
          <a:p>
            <a:r>
              <a:rPr lang="en-US" sz="1000" dirty="0">
                <a:solidFill>
                  <a:srgbClr val="000000"/>
                </a:solidFill>
                <a:latin typeface="Menlo" panose="020B0609030804020204" pitchFamily="49" charset="0"/>
              </a:rPr>
              <a:t>                qcd_f1    7.3124e-01 +/-  1.01e-02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qcd_mean</a:t>
            </a:r>
            <a:r>
              <a:rPr lang="en-US" sz="1000" dirty="0">
                <a:solidFill>
                  <a:srgbClr val="000000"/>
                </a:solidFill>
                <a:latin typeface="Menlo" panose="020B0609030804020204" pitchFamily="49" charset="0"/>
              </a:rPr>
              <a:t>    1.5274e+02 +/-  5.33e-01</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qcd_sigma</a:t>
            </a:r>
            <a:r>
              <a:rPr lang="en-US" sz="1000" dirty="0">
                <a:solidFill>
                  <a:srgbClr val="000000"/>
                </a:solidFill>
                <a:latin typeface="Menlo" panose="020B0609030804020204" pitchFamily="49" charset="0"/>
              </a:rPr>
              <a:t>    3.1322e+01 +/-  6.11e-01</a:t>
            </a:r>
          </a:p>
        </p:txBody>
      </p:sp>
      <p:sp>
        <p:nvSpPr>
          <p:cNvPr id="15" name="Rectangle 14">
            <a:extLst>
              <a:ext uri="{FF2B5EF4-FFF2-40B4-BE49-F238E27FC236}">
                <a16:creationId xmlns:a16="http://schemas.microsoft.com/office/drawing/2014/main" id="{1A2BB585-DDC4-7342-9A00-6B12152C671D}"/>
              </a:ext>
            </a:extLst>
          </p:cNvPr>
          <p:cNvSpPr/>
          <p:nvPr/>
        </p:nvSpPr>
        <p:spPr>
          <a:xfrm>
            <a:off x="8263708" y="4593023"/>
            <a:ext cx="3085005" cy="738664"/>
          </a:xfrm>
          <a:prstGeom prst="rect">
            <a:avLst/>
          </a:prstGeom>
        </p:spPr>
        <p:txBody>
          <a:bodyPr wrap="square">
            <a:spAutoFit/>
          </a:bodyPr>
          <a:lstStyle/>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expected: 30676</a:t>
            </a:r>
          </a:p>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observed: 22906</a:t>
            </a:r>
          </a:p>
          <a:p>
            <a:r>
              <a:rPr lang="en-US" sz="1400" dirty="0">
                <a:solidFill>
                  <a:srgbClr val="000000"/>
                </a:solidFill>
                <a:latin typeface="Menlo" panose="020B0609030804020204" pitchFamily="49" charset="0"/>
              </a:rPr>
              <a:t>Signal strength r: 0.746688</a:t>
            </a:r>
          </a:p>
        </p:txBody>
      </p:sp>
      <p:sp>
        <p:nvSpPr>
          <p:cNvPr id="16" name="Rectangle 15">
            <a:extLst>
              <a:ext uri="{FF2B5EF4-FFF2-40B4-BE49-F238E27FC236}">
                <a16:creationId xmlns:a16="http://schemas.microsoft.com/office/drawing/2014/main" id="{333D593D-0E4A-BD44-8015-02C3CBC2C5F7}"/>
              </a:ext>
            </a:extLst>
          </p:cNvPr>
          <p:cNvSpPr/>
          <p:nvPr/>
        </p:nvSpPr>
        <p:spPr>
          <a:xfrm>
            <a:off x="4310495" y="4593023"/>
            <a:ext cx="3179180" cy="738664"/>
          </a:xfrm>
          <a:prstGeom prst="rect">
            <a:avLst/>
          </a:prstGeom>
        </p:spPr>
        <p:txBody>
          <a:bodyPr wrap="square">
            <a:spAutoFit/>
          </a:bodyPr>
          <a:lstStyle/>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expected: 23721</a:t>
            </a:r>
          </a:p>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observed: 15594</a:t>
            </a:r>
          </a:p>
          <a:p>
            <a:r>
              <a:rPr lang="en-US" sz="1400" dirty="0">
                <a:solidFill>
                  <a:srgbClr val="000000"/>
                </a:solidFill>
                <a:latin typeface="Menlo" panose="020B0609030804020204" pitchFamily="49" charset="0"/>
              </a:rPr>
              <a:t>Signal strength r: 0.657402</a:t>
            </a:r>
          </a:p>
        </p:txBody>
      </p:sp>
      <p:sp>
        <p:nvSpPr>
          <p:cNvPr id="17" name="Rectangle 16">
            <a:extLst>
              <a:ext uri="{FF2B5EF4-FFF2-40B4-BE49-F238E27FC236}">
                <a16:creationId xmlns:a16="http://schemas.microsoft.com/office/drawing/2014/main" id="{02882C4B-2760-EE4F-ADE8-4AF09C860480}"/>
              </a:ext>
            </a:extLst>
          </p:cNvPr>
          <p:cNvSpPr/>
          <p:nvPr/>
        </p:nvSpPr>
        <p:spPr>
          <a:xfrm>
            <a:off x="357695" y="4593023"/>
            <a:ext cx="3156030" cy="738664"/>
          </a:xfrm>
          <a:prstGeom prst="rect">
            <a:avLst/>
          </a:prstGeom>
        </p:spPr>
        <p:txBody>
          <a:bodyPr wrap="square">
            <a:spAutoFit/>
          </a:bodyPr>
          <a:lstStyle/>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expected: 16351</a:t>
            </a:r>
          </a:p>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observed: 14153</a:t>
            </a:r>
          </a:p>
          <a:p>
            <a:r>
              <a:rPr lang="en-US" sz="1400" dirty="0">
                <a:solidFill>
                  <a:srgbClr val="000000"/>
                </a:solidFill>
                <a:latin typeface="Menlo" panose="020B0609030804020204" pitchFamily="49" charset="0"/>
              </a:rPr>
              <a:t>Signal strength r: 0.865584</a:t>
            </a:r>
          </a:p>
        </p:txBody>
      </p:sp>
      <p:sp>
        <p:nvSpPr>
          <p:cNvPr id="4" name="Slide Number Placeholder 3">
            <a:extLst>
              <a:ext uri="{FF2B5EF4-FFF2-40B4-BE49-F238E27FC236}">
                <a16:creationId xmlns:a16="http://schemas.microsoft.com/office/drawing/2014/main" id="{E3DDA2E7-14E9-A143-9E5D-75762AD3ADC7}"/>
              </a:ext>
            </a:extLst>
          </p:cNvPr>
          <p:cNvSpPr>
            <a:spLocks noGrp="1"/>
          </p:cNvSpPr>
          <p:nvPr>
            <p:ph type="sldNum" sz="quarter" idx="12"/>
          </p:nvPr>
        </p:nvSpPr>
        <p:spPr/>
        <p:txBody>
          <a:bodyPr/>
          <a:lstStyle/>
          <a:p>
            <a:fld id="{4FAB73BC-B049-4115-A692-8D63A059BFB8}" type="slidenum">
              <a:rPr lang="en-US" smtClean="0"/>
              <a:pPr/>
              <a:t>33</a:t>
            </a:fld>
            <a:endParaRPr lang="en-US" dirty="0"/>
          </a:p>
        </p:txBody>
      </p:sp>
    </p:spTree>
    <p:extLst>
      <p:ext uri="{BB962C8B-B14F-4D97-AF65-F5344CB8AC3E}">
        <p14:creationId xmlns:p14="http://schemas.microsoft.com/office/powerpoint/2010/main" val="1368101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2016</a:t>
            </a:r>
          </a:p>
        </p:txBody>
      </p:sp>
      <p:sp>
        <p:nvSpPr>
          <p:cNvPr id="2" name="Footer Placeholder 1">
            <a:extLst>
              <a:ext uri="{FF2B5EF4-FFF2-40B4-BE49-F238E27FC236}">
                <a16:creationId xmlns:a16="http://schemas.microsoft.com/office/drawing/2014/main" id="{2F0B0AA6-454D-3146-8AEB-72513F032E41}"/>
              </a:ext>
            </a:extLst>
          </p:cNvPr>
          <p:cNvSpPr>
            <a:spLocks noGrp="1"/>
          </p:cNvSpPr>
          <p:nvPr>
            <p:ph type="ftr" sz="quarter" idx="11"/>
          </p:nvPr>
        </p:nvSpPr>
        <p:spPr/>
        <p:txBody>
          <a:bodyPr/>
          <a:lstStyle/>
          <a:p>
            <a:r>
              <a:rPr lang="fi-FI"/>
              <a:t>NTUA G. Bakas</a:t>
            </a:r>
            <a:endParaRPr lang="en-US" dirty="0"/>
          </a:p>
        </p:txBody>
      </p:sp>
      <p:sp>
        <p:nvSpPr>
          <p:cNvPr id="3" name="Slide Number Placeholder 2">
            <a:extLst>
              <a:ext uri="{FF2B5EF4-FFF2-40B4-BE49-F238E27FC236}">
                <a16:creationId xmlns:a16="http://schemas.microsoft.com/office/drawing/2014/main" id="{0D2A8A67-8EC7-9545-A183-C852C0835E64}"/>
              </a:ext>
            </a:extLst>
          </p:cNvPr>
          <p:cNvSpPr>
            <a:spLocks noGrp="1"/>
          </p:cNvSpPr>
          <p:nvPr>
            <p:ph type="sldNum" sz="quarter" idx="12"/>
          </p:nvPr>
        </p:nvSpPr>
        <p:spPr/>
        <p:txBody>
          <a:bodyPr/>
          <a:lstStyle/>
          <a:p>
            <a:fld id="{4FAB73BC-B049-4115-A692-8D63A059BFB8}" type="slidenum">
              <a:rPr lang="en-US" smtClean="0"/>
              <a:pPr/>
              <a:t>34</a:t>
            </a:fld>
            <a:endParaRPr lang="en-US" dirty="0"/>
          </a:p>
        </p:txBody>
      </p:sp>
      <p:pic>
        <p:nvPicPr>
          <p:cNvPr id="5" name="Picture 4">
            <a:extLst>
              <a:ext uri="{FF2B5EF4-FFF2-40B4-BE49-F238E27FC236}">
                <a16:creationId xmlns:a16="http://schemas.microsoft.com/office/drawing/2014/main" id="{2FA86FD2-7DCC-9D4C-82CC-FE0A5ECAE6B5}"/>
              </a:ext>
            </a:extLst>
          </p:cNvPr>
          <p:cNvPicPr>
            <a:picLocks noChangeAspect="1"/>
          </p:cNvPicPr>
          <p:nvPr/>
        </p:nvPicPr>
        <p:blipFill>
          <a:blip r:embed="rId2"/>
          <a:stretch>
            <a:fillRect/>
          </a:stretch>
        </p:blipFill>
        <p:spPr>
          <a:xfrm rot="5400000">
            <a:off x="8988934" y="-136243"/>
            <a:ext cx="2443353" cy="3816477"/>
          </a:xfrm>
          <a:prstGeom prst="rect">
            <a:avLst/>
          </a:prstGeom>
        </p:spPr>
      </p:pic>
      <p:pic>
        <p:nvPicPr>
          <p:cNvPr id="7" name="Picture 6">
            <a:extLst>
              <a:ext uri="{FF2B5EF4-FFF2-40B4-BE49-F238E27FC236}">
                <a16:creationId xmlns:a16="http://schemas.microsoft.com/office/drawing/2014/main" id="{3F1721B2-288B-0640-916E-36132BA15941}"/>
              </a:ext>
            </a:extLst>
          </p:cNvPr>
          <p:cNvPicPr>
            <a:picLocks noChangeAspect="1"/>
          </p:cNvPicPr>
          <p:nvPr/>
        </p:nvPicPr>
        <p:blipFill>
          <a:blip r:embed="rId3"/>
          <a:stretch>
            <a:fillRect/>
          </a:stretch>
        </p:blipFill>
        <p:spPr>
          <a:xfrm rot="5400000">
            <a:off x="757097" y="-136241"/>
            <a:ext cx="2443353" cy="3816477"/>
          </a:xfrm>
          <a:prstGeom prst="rect">
            <a:avLst/>
          </a:prstGeom>
        </p:spPr>
      </p:pic>
      <p:pic>
        <p:nvPicPr>
          <p:cNvPr id="9" name="Picture 8">
            <a:extLst>
              <a:ext uri="{FF2B5EF4-FFF2-40B4-BE49-F238E27FC236}">
                <a16:creationId xmlns:a16="http://schemas.microsoft.com/office/drawing/2014/main" id="{6DED93C8-76F8-C84D-B8A9-75969C31C4DF}"/>
              </a:ext>
            </a:extLst>
          </p:cNvPr>
          <p:cNvPicPr>
            <a:picLocks noChangeAspect="1"/>
          </p:cNvPicPr>
          <p:nvPr/>
        </p:nvPicPr>
        <p:blipFill>
          <a:blip r:embed="rId4"/>
          <a:stretch>
            <a:fillRect/>
          </a:stretch>
        </p:blipFill>
        <p:spPr>
          <a:xfrm rot="5400000">
            <a:off x="4977921" y="-136242"/>
            <a:ext cx="2443353" cy="3816477"/>
          </a:xfrm>
          <a:prstGeom prst="rect">
            <a:avLst/>
          </a:prstGeom>
        </p:spPr>
      </p:pic>
      <p:pic>
        <p:nvPicPr>
          <p:cNvPr id="11" name="Picture 10">
            <a:extLst>
              <a:ext uri="{FF2B5EF4-FFF2-40B4-BE49-F238E27FC236}">
                <a16:creationId xmlns:a16="http://schemas.microsoft.com/office/drawing/2014/main" id="{78F3CD3E-8931-3E4B-BD5A-27DBF92977D4}"/>
              </a:ext>
            </a:extLst>
          </p:cNvPr>
          <p:cNvPicPr>
            <a:picLocks noChangeAspect="1"/>
          </p:cNvPicPr>
          <p:nvPr/>
        </p:nvPicPr>
        <p:blipFill>
          <a:blip r:embed="rId5"/>
          <a:stretch>
            <a:fillRect/>
          </a:stretch>
        </p:blipFill>
        <p:spPr>
          <a:xfrm rot="5400000">
            <a:off x="757096" y="3054440"/>
            <a:ext cx="2443353" cy="3816477"/>
          </a:xfrm>
          <a:prstGeom prst="rect">
            <a:avLst/>
          </a:prstGeom>
        </p:spPr>
      </p:pic>
      <p:pic>
        <p:nvPicPr>
          <p:cNvPr id="13" name="Picture 12">
            <a:extLst>
              <a:ext uri="{FF2B5EF4-FFF2-40B4-BE49-F238E27FC236}">
                <a16:creationId xmlns:a16="http://schemas.microsoft.com/office/drawing/2014/main" id="{371AF5BC-CFBE-2F42-8FFF-F42A87DAD3EF}"/>
              </a:ext>
            </a:extLst>
          </p:cNvPr>
          <p:cNvPicPr>
            <a:picLocks noChangeAspect="1"/>
          </p:cNvPicPr>
          <p:nvPr/>
        </p:nvPicPr>
        <p:blipFill>
          <a:blip r:embed="rId6"/>
          <a:stretch>
            <a:fillRect/>
          </a:stretch>
        </p:blipFill>
        <p:spPr>
          <a:xfrm rot="5400000">
            <a:off x="4874323" y="3054440"/>
            <a:ext cx="2443353" cy="3816477"/>
          </a:xfrm>
          <a:prstGeom prst="rect">
            <a:avLst/>
          </a:prstGeom>
        </p:spPr>
      </p:pic>
      <p:pic>
        <p:nvPicPr>
          <p:cNvPr id="15" name="Picture 14">
            <a:extLst>
              <a:ext uri="{FF2B5EF4-FFF2-40B4-BE49-F238E27FC236}">
                <a16:creationId xmlns:a16="http://schemas.microsoft.com/office/drawing/2014/main" id="{753B2E24-9D57-3847-B405-7239E56DDF9A}"/>
              </a:ext>
            </a:extLst>
          </p:cNvPr>
          <p:cNvPicPr>
            <a:picLocks noChangeAspect="1"/>
          </p:cNvPicPr>
          <p:nvPr/>
        </p:nvPicPr>
        <p:blipFill>
          <a:blip r:embed="rId7"/>
          <a:stretch>
            <a:fillRect/>
          </a:stretch>
        </p:blipFill>
        <p:spPr>
          <a:xfrm rot="5400000">
            <a:off x="8988933" y="3054439"/>
            <a:ext cx="2443353" cy="3816477"/>
          </a:xfrm>
          <a:prstGeom prst="rect">
            <a:avLst/>
          </a:prstGeom>
        </p:spPr>
      </p:pic>
    </p:spTree>
    <p:extLst>
      <p:ext uri="{BB962C8B-B14F-4D97-AF65-F5344CB8AC3E}">
        <p14:creationId xmlns:p14="http://schemas.microsoft.com/office/powerpoint/2010/main" val="4225281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2016</a:t>
            </a:r>
          </a:p>
        </p:txBody>
      </p:sp>
      <p:sp>
        <p:nvSpPr>
          <p:cNvPr id="2" name="Footer Placeholder 1">
            <a:extLst>
              <a:ext uri="{FF2B5EF4-FFF2-40B4-BE49-F238E27FC236}">
                <a16:creationId xmlns:a16="http://schemas.microsoft.com/office/drawing/2014/main" id="{966E2464-7A76-054D-80D6-77BBE7E1A28A}"/>
              </a:ext>
            </a:extLst>
          </p:cNvPr>
          <p:cNvSpPr>
            <a:spLocks noGrp="1"/>
          </p:cNvSpPr>
          <p:nvPr>
            <p:ph type="ftr" sz="quarter" idx="11"/>
          </p:nvPr>
        </p:nvSpPr>
        <p:spPr/>
        <p:txBody>
          <a:bodyPr/>
          <a:lstStyle/>
          <a:p>
            <a:r>
              <a:rPr lang="fi-FI"/>
              <a:t>NTUA G. Bakas</a:t>
            </a:r>
            <a:endParaRPr lang="en-US" dirty="0"/>
          </a:p>
        </p:txBody>
      </p:sp>
      <p:sp>
        <p:nvSpPr>
          <p:cNvPr id="4" name="Slide Number Placeholder 3">
            <a:extLst>
              <a:ext uri="{FF2B5EF4-FFF2-40B4-BE49-F238E27FC236}">
                <a16:creationId xmlns:a16="http://schemas.microsoft.com/office/drawing/2014/main" id="{03206EB8-2D98-9C42-8BE5-DA67148DA374}"/>
              </a:ext>
            </a:extLst>
          </p:cNvPr>
          <p:cNvSpPr>
            <a:spLocks noGrp="1"/>
          </p:cNvSpPr>
          <p:nvPr>
            <p:ph type="sldNum" sz="quarter" idx="12"/>
          </p:nvPr>
        </p:nvSpPr>
        <p:spPr/>
        <p:txBody>
          <a:bodyPr/>
          <a:lstStyle/>
          <a:p>
            <a:fld id="{4FAB73BC-B049-4115-A692-8D63A059BFB8}" type="slidenum">
              <a:rPr lang="en-US" smtClean="0"/>
              <a:pPr/>
              <a:t>35</a:t>
            </a:fld>
            <a:endParaRPr lang="en-US" dirty="0"/>
          </a:p>
        </p:txBody>
      </p:sp>
      <p:pic>
        <p:nvPicPr>
          <p:cNvPr id="8" name="Picture 7">
            <a:extLst>
              <a:ext uri="{FF2B5EF4-FFF2-40B4-BE49-F238E27FC236}">
                <a16:creationId xmlns:a16="http://schemas.microsoft.com/office/drawing/2014/main" id="{5DEC1266-88A7-6640-9FBA-7712AF5662E9}"/>
              </a:ext>
            </a:extLst>
          </p:cNvPr>
          <p:cNvPicPr>
            <a:picLocks noChangeAspect="1"/>
          </p:cNvPicPr>
          <p:nvPr/>
        </p:nvPicPr>
        <p:blipFill>
          <a:blip r:embed="rId2"/>
          <a:stretch>
            <a:fillRect/>
          </a:stretch>
        </p:blipFill>
        <p:spPr>
          <a:xfrm rot="5400000">
            <a:off x="4924035" y="2993627"/>
            <a:ext cx="2443353" cy="3816477"/>
          </a:xfrm>
          <a:prstGeom prst="rect">
            <a:avLst/>
          </a:prstGeom>
        </p:spPr>
      </p:pic>
      <p:pic>
        <p:nvPicPr>
          <p:cNvPr id="12" name="Picture 11">
            <a:extLst>
              <a:ext uri="{FF2B5EF4-FFF2-40B4-BE49-F238E27FC236}">
                <a16:creationId xmlns:a16="http://schemas.microsoft.com/office/drawing/2014/main" id="{1553F401-41E1-1C4C-A10C-B22514A836A8}"/>
              </a:ext>
            </a:extLst>
          </p:cNvPr>
          <p:cNvPicPr>
            <a:picLocks noChangeAspect="1"/>
          </p:cNvPicPr>
          <p:nvPr/>
        </p:nvPicPr>
        <p:blipFill>
          <a:blip r:embed="rId3"/>
          <a:stretch>
            <a:fillRect/>
          </a:stretch>
        </p:blipFill>
        <p:spPr>
          <a:xfrm rot="5400000">
            <a:off x="859137" y="2993628"/>
            <a:ext cx="2443353" cy="3816477"/>
          </a:xfrm>
          <a:prstGeom prst="rect">
            <a:avLst/>
          </a:prstGeom>
        </p:spPr>
      </p:pic>
      <p:pic>
        <p:nvPicPr>
          <p:cNvPr id="14" name="Picture 13">
            <a:extLst>
              <a:ext uri="{FF2B5EF4-FFF2-40B4-BE49-F238E27FC236}">
                <a16:creationId xmlns:a16="http://schemas.microsoft.com/office/drawing/2014/main" id="{BFC8D726-D0F1-B449-B7B0-5AAC2C91E286}"/>
              </a:ext>
            </a:extLst>
          </p:cNvPr>
          <p:cNvPicPr>
            <a:picLocks noChangeAspect="1"/>
          </p:cNvPicPr>
          <p:nvPr/>
        </p:nvPicPr>
        <p:blipFill>
          <a:blip r:embed="rId4"/>
          <a:stretch>
            <a:fillRect/>
          </a:stretch>
        </p:blipFill>
        <p:spPr>
          <a:xfrm rot="5400000">
            <a:off x="8975322" y="-195481"/>
            <a:ext cx="2443353" cy="3816477"/>
          </a:xfrm>
          <a:prstGeom prst="rect">
            <a:avLst/>
          </a:prstGeom>
        </p:spPr>
      </p:pic>
      <p:pic>
        <p:nvPicPr>
          <p:cNvPr id="16" name="Picture 15">
            <a:extLst>
              <a:ext uri="{FF2B5EF4-FFF2-40B4-BE49-F238E27FC236}">
                <a16:creationId xmlns:a16="http://schemas.microsoft.com/office/drawing/2014/main" id="{EB0B67E5-300B-8A4E-B663-B26FEF05EF33}"/>
              </a:ext>
            </a:extLst>
          </p:cNvPr>
          <p:cNvPicPr>
            <a:picLocks noChangeAspect="1"/>
          </p:cNvPicPr>
          <p:nvPr/>
        </p:nvPicPr>
        <p:blipFill>
          <a:blip r:embed="rId5"/>
          <a:stretch>
            <a:fillRect/>
          </a:stretch>
        </p:blipFill>
        <p:spPr>
          <a:xfrm rot="5400000">
            <a:off x="4870149" y="-195481"/>
            <a:ext cx="2443353" cy="3816477"/>
          </a:xfrm>
          <a:prstGeom prst="rect">
            <a:avLst/>
          </a:prstGeom>
        </p:spPr>
      </p:pic>
      <p:pic>
        <p:nvPicPr>
          <p:cNvPr id="18" name="Picture 17">
            <a:extLst>
              <a:ext uri="{FF2B5EF4-FFF2-40B4-BE49-F238E27FC236}">
                <a16:creationId xmlns:a16="http://schemas.microsoft.com/office/drawing/2014/main" id="{23298506-B673-624D-B56E-8F771D237453}"/>
              </a:ext>
            </a:extLst>
          </p:cNvPr>
          <p:cNvPicPr>
            <a:picLocks noChangeAspect="1"/>
          </p:cNvPicPr>
          <p:nvPr/>
        </p:nvPicPr>
        <p:blipFill>
          <a:blip r:embed="rId6"/>
          <a:stretch>
            <a:fillRect/>
          </a:stretch>
        </p:blipFill>
        <p:spPr>
          <a:xfrm rot="5400000">
            <a:off x="859137" y="-205817"/>
            <a:ext cx="2443353" cy="3816477"/>
          </a:xfrm>
          <a:prstGeom prst="rect">
            <a:avLst/>
          </a:prstGeom>
        </p:spPr>
      </p:pic>
    </p:spTree>
    <p:extLst>
      <p:ext uri="{BB962C8B-B14F-4D97-AF65-F5344CB8AC3E}">
        <p14:creationId xmlns:p14="http://schemas.microsoft.com/office/powerpoint/2010/main" val="3653813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7</a:t>
            </a:r>
            <a:endParaRPr lang="en-US" u="sng" dirty="0"/>
          </a:p>
        </p:txBody>
      </p:sp>
      <p:sp>
        <p:nvSpPr>
          <p:cNvPr id="2" name="Footer Placeholder 1">
            <a:extLst>
              <a:ext uri="{FF2B5EF4-FFF2-40B4-BE49-F238E27FC236}">
                <a16:creationId xmlns:a16="http://schemas.microsoft.com/office/drawing/2014/main" id="{B2E5A063-C52B-FD48-9422-662673803A29}"/>
              </a:ext>
            </a:extLst>
          </p:cNvPr>
          <p:cNvSpPr>
            <a:spLocks noGrp="1"/>
          </p:cNvSpPr>
          <p:nvPr>
            <p:ph type="ftr" sz="quarter" idx="11"/>
          </p:nvPr>
        </p:nvSpPr>
        <p:spPr/>
        <p:txBody>
          <a:bodyPr/>
          <a:lstStyle/>
          <a:p>
            <a:r>
              <a:rPr lang="fi-FI"/>
              <a:t>NTUA G. Bakas</a:t>
            </a:r>
            <a:endParaRPr lang="en-US" dirty="0"/>
          </a:p>
        </p:txBody>
      </p:sp>
      <p:sp>
        <p:nvSpPr>
          <p:cNvPr id="4" name="Slide Number Placeholder 3">
            <a:extLst>
              <a:ext uri="{FF2B5EF4-FFF2-40B4-BE49-F238E27FC236}">
                <a16:creationId xmlns:a16="http://schemas.microsoft.com/office/drawing/2014/main" id="{B257ABAD-1173-0144-A5F4-BE2682D785B7}"/>
              </a:ext>
            </a:extLst>
          </p:cNvPr>
          <p:cNvSpPr>
            <a:spLocks noGrp="1"/>
          </p:cNvSpPr>
          <p:nvPr>
            <p:ph type="sldNum" sz="quarter" idx="12"/>
          </p:nvPr>
        </p:nvSpPr>
        <p:spPr/>
        <p:txBody>
          <a:bodyPr/>
          <a:lstStyle/>
          <a:p>
            <a:fld id="{4FAB73BC-B049-4115-A692-8D63A059BFB8}" type="slidenum">
              <a:rPr lang="en-US" smtClean="0"/>
              <a:pPr/>
              <a:t>36</a:t>
            </a:fld>
            <a:endParaRPr lang="en-US" dirty="0"/>
          </a:p>
        </p:txBody>
      </p:sp>
      <p:pic>
        <p:nvPicPr>
          <p:cNvPr id="8" name="Picture 7">
            <a:extLst>
              <a:ext uri="{FF2B5EF4-FFF2-40B4-BE49-F238E27FC236}">
                <a16:creationId xmlns:a16="http://schemas.microsoft.com/office/drawing/2014/main" id="{D7AB54FD-F1A0-614E-840B-6AA337701B45}"/>
              </a:ext>
            </a:extLst>
          </p:cNvPr>
          <p:cNvPicPr>
            <a:picLocks noChangeAspect="1"/>
          </p:cNvPicPr>
          <p:nvPr/>
        </p:nvPicPr>
        <p:blipFill>
          <a:blip r:embed="rId2"/>
          <a:stretch>
            <a:fillRect/>
          </a:stretch>
        </p:blipFill>
        <p:spPr>
          <a:xfrm rot="5400000">
            <a:off x="893756" y="-76855"/>
            <a:ext cx="2443353" cy="3816477"/>
          </a:xfrm>
          <a:prstGeom prst="rect">
            <a:avLst/>
          </a:prstGeom>
        </p:spPr>
      </p:pic>
      <p:pic>
        <p:nvPicPr>
          <p:cNvPr id="12" name="Picture 11">
            <a:extLst>
              <a:ext uri="{FF2B5EF4-FFF2-40B4-BE49-F238E27FC236}">
                <a16:creationId xmlns:a16="http://schemas.microsoft.com/office/drawing/2014/main" id="{286E38B9-189F-B44A-AFFE-9772C408A2E4}"/>
              </a:ext>
            </a:extLst>
          </p:cNvPr>
          <p:cNvPicPr>
            <a:picLocks noChangeAspect="1"/>
          </p:cNvPicPr>
          <p:nvPr/>
        </p:nvPicPr>
        <p:blipFill>
          <a:blip r:embed="rId3"/>
          <a:stretch>
            <a:fillRect/>
          </a:stretch>
        </p:blipFill>
        <p:spPr>
          <a:xfrm rot="5400000">
            <a:off x="4904769" y="-76856"/>
            <a:ext cx="2443353" cy="3816477"/>
          </a:xfrm>
          <a:prstGeom prst="rect">
            <a:avLst/>
          </a:prstGeom>
        </p:spPr>
      </p:pic>
      <p:pic>
        <p:nvPicPr>
          <p:cNvPr id="15" name="Picture 14">
            <a:extLst>
              <a:ext uri="{FF2B5EF4-FFF2-40B4-BE49-F238E27FC236}">
                <a16:creationId xmlns:a16="http://schemas.microsoft.com/office/drawing/2014/main" id="{CE8C9C9C-B8F8-3A47-946E-8F9C3D4CC0D6}"/>
              </a:ext>
            </a:extLst>
          </p:cNvPr>
          <p:cNvPicPr>
            <a:picLocks noChangeAspect="1"/>
          </p:cNvPicPr>
          <p:nvPr/>
        </p:nvPicPr>
        <p:blipFill>
          <a:blip r:embed="rId4"/>
          <a:stretch>
            <a:fillRect/>
          </a:stretch>
        </p:blipFill>
        <p:spPr>
          <a:xfrm rot="5400000">
            <a:off x="893756" y="3054441"/>
            <a:ext cx="2443353" cy="3816477"/>
          </a:xfrm>
          <a:prstGeom prst="rect">
            <a:avLst/>
          </a:prstGeom>
        </p:spPr>
      </p:pic>
      <p:pic>
        <p:nvPicPr>
          <p:cNvPr id="17" name="Picture 16">
            <a:extLst>
              <a:ext uri="{FF2B5EF4-FFF2-40B4-BE49-F238E27FC236}">
                <a16:creationId xmlns:a16="http://schemas.microsoft.com/office/drawing/2014/main" id="{1D040F3C-54C2-704C-B1BC-BB444257F9E6}"/>
              </a:ext>
            </a:extLst>
          </p:cNvPr>
          <p:cNvPicPr>
            <a:picLocks noChangeAspect="1"/>
          </p:cNvPicPr>
          <p:nvPr/>
        </p:nvPicPr>
        <p:blipFill>
          <a:blip r:embed="rId5"/>
          <a:stretch>
            <a:fillRect/>
          </a:stretch>
        </p:blipFill>
        <p:spPr>
          <a:xfrm rot="5400000">
            <a:off x="4879890" y="3054441"/>
            <a:ext cx="2443353" cy="3816477"/>
          </a:xfrm>
          <a:prstGeom prst="rect">
            <a:avLst/>
          </a:prstGeom>
        </p:spPr>
      </p:pic>
      <p:pic>
        <p:nvPicPr>
          <p:cNvPr id="19" name="Picture 18">
            <a:extLst>
              <a:ext uri="{FF2B5EF4-FFF2-40B4-BE49-F238E27FC236}">
                <a16:creationId xmlns:a16="http://schemas.microsoft.com/office/drawing/2014/main" id="{C07C2FDE-8623-C745-A020-00D5EEFDB1AE}"/>
              </a:ext>
            </a:extLst>
          </p:cNvPr>
          <p:cNvPicPr>
            <a:picLocks noChangeAspect="1"/>
          </p:cNvPicPr>
          <p:nvPr/>
        </p:nvPicPr>
        <p:blipFill>
          <a:blip r:embed="rId6"/>
          <a:stretch>
            <a:fillRect/>
          </a:stretch>
        </p:blipFill>
        <p:spPr>
          <a:xfrm rot="5400000">
            <a:off x="9025508" y="3054441"/>
            <a:ext cx="2443353" cy="3816477"/>
          </a:xfrm>
          <a:prstGeom prst="rect">
            <a:avLst/>
          </a:prstGeom>
        </p:spPr>
      </p:pic>
      <p:pic>
        <p:nvPicPr>
          <p:cNvPr id="21" name="Picture 20">
            <a:extLst>
              <a:ext uri="{FF2B5EF4-FFF2-40B4-BE49-F238E27FC236}">
                <a16:creationId xmlns:a16="http://schemas.microsoft.com/office/drawing/2014/main" id="{FA7872D1-69C6-B249-A7C2-D37215EF1214}"/>
              </a:ext>
            </a:extLst>
          </p:cNvPr>
          <p:cNvPicPr>
            <a:picLocks noChangeAspect="1"/>
          </p:cNvPicPr>
          <p:nvPr/>
        </p:nvPicPr>
        <p:blipFill>
          <a:blip r:embed="rId7"/>
          <a:stretch>
            <a:fillRect/>
          </a:stretch>
        </p:blipFill>
        <p:spPr>
          <a:xfrm rot="5400000">
            <a:off x="9025509" y="-76857"/>
            <a:ext cx="2443353" cy="3816477"/>
          </a:xfrm>
          <a:prstGeom prst="rect">
            <a:avLst/>
          </a:prstGeom>
        </p:spPr>
      </p:pic>
    </p:spTree>
    <p:extLst>
      <p:ext uri="{BB962C8B-B14F-4D97-AF65-F5344CB8AC3E}">
        <p14:creationId xmlns:p14="http://schemas.microsoft.com/office/powerpoint/2010/main" val="4135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42468"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7</a:t>
            </a:r>
            <a:endParaRPr lang="en-US" u="sng" dirty="0"/>
          </a:p>
        </p:txBody>
      </p:sp>
      <p:sp>
        <p:nvSpPr>
          <p:cNvPr id="2" name="Footer Placeholder 1">
            <a:extLst>
              <a:ext uri="{FF2B5EF4-FFF2-40B4-BE49-F238E27FC236}">
                <a16:creationId xmlns:a16="http://schemas.microsoft.com/office/drawing/2014/main" id="{2E02FACE-418F-3F48-965F-982F064833F4}"/>
              </a:ext>
            </a:extLst>
          </p:cNvPr>
          <p:cNvSpPr>
            <a:spLocks noGrp="1"/>
          </p:cNvSpPr>
          <p:nvPr>
            <p:ph type="ftr" sz="quarter" idx="11"/>
          </p:nvPr>
        </p:nvSpPr>
        <p:spPr/>
        <p:txBody>
          <a:bodyPr/>
          <a:lstStyle/>
          <a:p>
            <a:r>
              <a:rPr lang="fi-FI"/>
              <a:t>NTUA G. Bakas</a:t>
            </a:r>
            <a:endParaRPr lang="en-US" dirty="0"/>
          </a:p>
        </p:txBody>
      </p:sp>
      <p:sp>
        <p:nvSpPr>
          <p:cNvPr id="3" name="Slide Number Placeholder 2">
            <a:extLst>
              <a:ext uri="{FF2B5EF4-FFF2-40B4-BE49-F238E27FC236}">
                <a16:creationId xmlns:a16="http://schemas.microsoft.com/office/drawing/2014/main" id="{4020057F-3CA6-1843-BD13-8BFE0E1CAC3A}"/>
              </a:ext>
            </a:extLst>
          </p:cNvPr>
          <p:cNvSpPr>
            <a:spLocks noGrp="1"/>
          </p:cNvSpPr>
          <p:nvPr>
            <p:ph type="sldNum" sz="quarter" idx="12"/>
          </p:nvPr>
        </p:nvSpPr>
        <p:spPr/>
        <p:txBody>
          <a:bodyPr/>
          <a:lstStyle/>
          <a:p>
            <a:fld id="{4FAB73BC-B049-4115-A692-8D63A059BFB8}" type="slidenum">
              <a:rPr lang="en-US" smtClean="0"/>
              <a:pPr/>
              <a:t>37</a:t>
            </a:fld>
            <a:endParaRPr lang="en-US" dirty="0"/>
          </a:p>
        </p:txBody>
      </p:sp>
      <p:pic>
        <p:nvPicPr>
          <p:cNvPr id="6" name="Picture 5">
            <a:extLst>
              <a:ext uri="{FF2B5EF4-FFF2-40B4-BE49-F238E27FC236}">
                <a16:creationId xmlns:a16="http://schemas.microsoft.com/office/drawing/2014/main" id="{72B40AEB-E560-F346-A672-CDA4966C0CD6}"/>
              </a:ext>
            </a:extLst>
          </p:cNvPr>
          <p:cNvPicPr>
            <a:picLocks noChangeAspect="1"/>
          </p:cNvPicPr>
          <p:nvPr/>
        </p:nvPicPr>
        <p:blipFill>
          <a:blip r:embed="rId2"/>
          <a:stretch>
            <a:fillRect/>
          </a:stretch>
        </p:blipFill>
        <p:spPr>
          <a:xfrm rot="5400000">
            <a:off x="849899" y="3023092"/>
            <a:ext cx="2443353" cy="3816477"/>
          </a:xfrm>
          <a:prstGeom prst="rect">
            <a:avLst/>
          </a:prstGeom>
        </p:spPr>
      </p:pic>
      <p:pic>
        <p:nvPicPr>
          <p:cNvPr id="9" name="Picture 8">
            <a:extLst>
              <a:ext uri="{FF2B5EF4-FFF2-40B4-BE49-F238E27FC236}">
                <a16:creationId xmlns:a16="http://schemas.microsoft.com/office/drawing/2014/main" id="{24B672AF-C775-244E-8E41-733CB123205F}"/>
              </a:ext>
            </a:extLst>
          </p:cNvPr>
          <p:cNvPicPr>
            <a:picLocks noChangeAspect="1"/>
          </p:cNvPicPr>
          <p:nvPr/>
        </p:nvPicPr>
        <p:blipFill>
          <a:blip r:embed="rId3"/>
          <a:stretch>
            <a:fillRect/>
          </a:stretch>
        </p:blipFill>
        <p:spPr>
          <a:xfrm rot="5400000">
            <a:off x="9062085" y="-185977"/>
            <a:ext cx="2443353" cy="3816477"/>
          </a:xfrm>
          <a:prstGeom prst="rect">
            <a:avLst/>
          </a:prstGeom>
        </p:spPr>
      </p:pic>
      <p:pic>
        <p:nvPicPr>
          <p:cNvPr id="11" name="Picture 10">
            <a:extLst>
              <a:ext uri="{FF2B5EF4-FFF2-40B4-BE49-F238E27FC236}">
                <a16:creationId xmlns:a16="http://schemas.microsoft.com/office/drawing/2014/main" id="{D7A88528-0F68-924B-8057-E350E5552968}"/>
              </a:ext>
            </a:extLst>
          </p:cNvPr>
          <p:cNvPicPr>
            <a:picLocks noChangeAspect="1"/>
          </p:cNvPicPr>
          <p:nvPr/>
        </p:nvPicPr>
        <p:blipFill>
          <a:blip r:embed="rId4"/>
          <a:stretch>
            <a:fillRect/>
          </a:stretch>
        </p:blipFill>
        <p:spPr>
          <a:xfrm rot="5400000">
            <a:off x="4890202" y="-185977"/>
            <a:ext cx="2443353" cy="3816477"/>
          </a:xfrm>
          <a:prstGeom prst="rect">
            <a:avLst/>
          </a:prstGeom>
        </p:spPr>
      </p:pic>
      <p:pic>
        <p:nvPicPr>
          <p:cNvPr id="15" name="Picture 14">
            <a:extLst>
              <a:ext uri="{FF2B5EF4-FFF2-40B4-BE49-F238E27FC236}">
                <a16:creationId xmlns:a16="http://schemas.microsoft.com/office/drawing/2014/main" id="{EE0BE1A9-F4ED-EF4D-BDF7-C49A2B5CEB70}"/>
              </a:ext>
            </a:extLst>
          </p:cNvPr>
          <p:cNvPicPr>
            <a:picLocks noChangeAspect="1"/>
          </p:cNvPicPr>
          <p:nvPr/>
        </p:nvPicPr>
        <p:blipFill>
          <a:blip r:embed="rId5"/>
          <a:stretch>
            <a:fillRect/>
          </a:stretch>
        </p:blipFill>
        <p:spPr>
          <a:xfrm rot="5400000">
            <a:off x="849899" y="-185977"/>
            <a:ext cx="2443353" cy="3816477"/>
          </a:xfrm>
          <a:prstGeom prst="rect">
            <a:avLst/>
          </a:prstGeom>
        </p:spPr>
      </p:pic>
      <p:pic>
        <p:nvPicPr>
          <p:cNvPr id="18" name="Picture 17">
            <a:extLst>
              <a:ext uri="{FF2B5EF4-FFF2-40B4-BE49-F238E27FC236}">
                <a16:creationId xmlns:a16="http://schemas.microsoft.com/office/drawing/2014/main" id="{A3A51164-7971-EB42-B88B-8C802FFD2F16}"/>
              </a:ext>
            </a:extLst>
          </p:cNvPr>
          <p:cNvPicPr>
            <a:picLocks noChangeAspect="1"/>
          </p:cNvPicPr>
          <p:nvPr/>
        </p:nvPicPr>
        <p:blipFill>
          <a:blip r:embed="rId6"/>
          <a:stretch>
            <a:fillRect/>
          </a:stretch>
        </p:blipFill>
        <p:spPr>
          <a:xfrm rot="5400000">
            <a:off x="4879890" y="3023092"/>
            <a:ext cx="2443353" cy="3816477"/>
          </a:xfrm>
          <a:prstGeom prst="rect">
            <a:avLst/>
          </a:prstGeom>
        </p:spPr>
      </p:pic>
    </p:spTree>
    <p:extLst>
      <p:ext uri="{BB962C8B-B14F-4D97-AF65-F5344CB8AC3E}">
        <p14:creationId xmlns:p14="http://schemas.microsoft.com/office/powerpoint/2010/main" val="2216023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8</a:t>
            </a:r>
            <a:endParaRPr lang="en-US" u="sng" dirty="0"/>
          </a:p>
        </p:txBody>
      </p:sp>
      <p:sp>
        <p:nvSpPr>
          <p:cNvPr id="2" name="Footer Placeholder 1">
            <a:extLst>
              <a:ext uri="{FF2B5EF4-FFF2-40B4-BE49-F238E27FC236}">
                <a16:creationId xmlns:a16="http://schemas.microsoft.com/office/drawing/2014/main" id="{AEE85B16-75BB-3D47-BF56-B4E89389D02E}"/>
              </a:ext>
            </a:extLst>
          </p:cNvPr>
          <p:cNvSpPr>
            <a:spLocks noGrp="1"/>
          </p:cNvSpPr>
          <p:nvPr>
            <p:ph type="ftr" sz="quarter" idx="11"/>
          </p:nvPr>
        </p:nvSpPr>
        <p:spPr/>
        <p:txBody>
          <a:bodyPr/>
          <a:lstStyle/>
          <a:p>
            <a:r>
              <a:rPr lang="fi-FI"/>
              <a:t>NTUA G. Bakas</a:t>
            </a:r>
            <a:endParaRPr lang="en-US" dirty="0"/>
          </a:p>
        </p:txBody>
      </p:sp>
      <p:sp>
        <p:nvSpPr>
          <p:cNvPr id="3" name="Slide Number Placeholder 2">
            <a:extLst>
              <a:ext uri="{FF2B5EF4-FFF2-40B4-BE49-F238E27FC236}">
                <a16:creationId xmlns:a16="http://schemas.microsoft.com/office/drawing/2014/main" id="{DF78B3F8-DC55-8A4E-9816-C79E6399957F}"/>
              </a:ext>
            </a:extLst>
          </p:cNvPr>
          <p:cNvSpPr>
            <a:spLocks noGrp="1"/>
          </p:cNvSpPr>
          <p:nvPr>
            <p:ph type="sldNum" sz="quarter" idx="12"/>
          </p:nvPr>
        </p:nvSpPr>
        <p:spPr/>
        <p:txBody>
          <a:bodyPr/>
          <a:lstStyle/>
          <a:p>
            <a:fld id="{4FAB73BC-B049-4115-A692-8D63A059BFB8}" type="slidenum">
              <a:rPr lang="en-US" smtClean="0"/>
              <a:pPr/>
              <a:t>38</a:t>
            </a:fld>
            <a:endParaRPr lang="en-US" dirty="0"/>
          </a:p>
        </p:txBody>
      </p:sp>
      <p:pic>
        <p:nvPicPr>
          <p:cNvPr id="6" name="Picture 5">
            <a:extLst>
              <a:ext uri="{FF2B5EF4-FFF2-40B4-BE49-F238E27FC236}">
                <a16:creationId xmlns:a16="http://schemas.microsoft.com/office/drawing/2014/main" id="{736C706E-EEFB-CE41-9132-96AFE1F0C1E4}"/>
              </a:ext>
            </a:extLst>
          </p:cNvPr>
          <p:cNvPicPr>
            <a:picLocks noChangeAspect="1"/>
          </p:cNvPicPr>
          <p:nvPr/>
        </p:nvPicPr>
        <p:blipFill>
          <a:blip r:embed="rId2"/>
          <a:stretch>
            <a:fillRect/>
          </a:stretch>
        </p:blipFill>
        <p:spPr>
          <a:xfrm rot="5400000">
            <a:off x="8964055" y="-75138"/>
            <a:ext cx="2443353" cy="3816477"/>
          </a:xfrm>
          <a:prstGeom prst="rect">
            <a:avLst/>
          </a:prstGeom>
        </p:spPr>
      </p:pic>
      <p:pic>
        <p:nvPicPr>
          <p:cNvPr id="9" name="Picture 8">
            <a:extLst>
              <a:ext uri="{FF2B5EF4-FFF2-40B4-BE49-F238E27FC236}">
                <a16:creationId xmlns:a16="http://schemas.microsoft.com/office/drawing/2014/main" id="{E11CB0E1-5C85-C34E-A9F7-6845824D10E9}"/>
              </a:ext>
            </a:extLst>
          </p:cNvPr>
          <p:cNvPicPr>
            <a:picLocks noChangeAspect="1"/>
          </p:cNvPicPr>
          <p:nvPr/>
        </p:nvPicPr>
        <p:blipFill>
          <a:blip r:embed="rId3"/>
          <a:stretch>
            <a:fillRect/>
          </a:stretch>
        </p:blipFill>
        <p:spPr>
          <a:xfrm rot="5400000">
            <a:off x="858982" y="-42409"/>
            <a:ext cx="2443353" cy="3816477"/>
          </a:xfrm>
          <a:prstGeom prst="rect">
            <a:avLst/>
          </a:prstGeom>
        </p:spPr>
      </p:pic>
      <p:pic>
        <p:nvPicPr>
          <p:cNvPr id="11" name="Picture 10">
            <a:extLst>
              <a:ext uri="{FF2B5EF4-FFF2-40B4-BE49-F238E27FC236}">
                <a16:creationId xmlns:a16="http://schemas.microsoft.com/office/drawing/2014/main" id="{559F6FDC-3FDB-C94A-949A-2593AA5FACB5}"/>
              </a:ext>
            </a:extLst>
          </p:cNvPr>
          <p:cNvPicPr>
            <a:picLocks noChangeAspect="1"/>
          </p:cNvPicPr>
          <p:nvPr/>
        </p:nvPicPr>
        <p:blipFill>
          <a:blip r:embed="rId4"/>
          <a:stretch>
            <a:fillRect/>
          </a:stretch>
        </p:blipFill>
        <p:spPr>
          <a:xfrm rot="5400000">
            <a:off x="4881129" y="-42409"/>
            <a:ext cx="2443353" cy="3816477"/>
          </a:xfrm>
          <a:prstGeom prst="rect">
            <a:avLst/>
          </a:prstGeom>
        </p:spPr>
      </p:pic>
      <p:pic>
        <p:nvPicPr>
          <p:cNvPr id="14" name="Picture 13">
            <a:extLst>
              <a:ext uri="{FF2B5EF4-FFF2-40B4-BE49-F238E27FC236}">
                <a16:creationId xmlns:a16="http://schemas.microsoft.com/office/drawing/2014/main" id="{2D773D32-DF8E-6A49-88BA-FA501A5964D2}"/>
              </a:ext>
            </a:extLst>
          </p:cNvPr>
          <p:cNvPicPr>
            <a:picLocks noChangeAspect="1"/>
          </p:cNvPicPr>
          <p:nvPr/>
        </p:nvPicPr>
        <p:blipFill>
          <a:blip r:embed="rId5"/>
          <a:stretch>
            <a:fillRect/>
          </a:stretch>
        </p:blipFill>
        <p:spPr>
          <a:xfrm rot="5400000">
            <a:off x="4929525" y="3027919"/>
            <a:ext cx="2443353" cy="3816477"/>
          </a:xfrm>
          <a:prstGeom prst="rect">
            <a:avLst/>
          </a:prstGeom>
        </p:spPr>
      </p:pic>
      <p:pic>
        <p:nvPicPr>
          <p:cNvPr id="18" name="Picture 17">
            <a:extLst>
              <a:ext uri="{FF2B5EF4-FFF2-40B4-BE49-F238E27FC236}">
                <a16:creationId xmlns:a16="http://schemas.microsoft.com/office/drawing/2014/main" id="{897BDD34-2228-5145-B30E-99016F0C25C1}"/>
              </a:ext>
            </a:extLst>
          </p:cNvPr>
          <p:cNvPicPr>
            <a:picLocks noChangeAspect="1"/>
          </p:cNvPicPr>
          <p:nvPr/>
        </p:nvPicPr>
        <p:blipFill>
          <a:blip r:embed="rId6"/>
          <a:stretch>
            <a:fillRect/>
          </a:stretch>
        </p:blipFill>
        <p:spPr>
          <a:xfrm rot="5400000">
            <a:off x="754367" y="3027918"/>
            <a:ext cx="2443353" cy="3816477"/>
          </a:xfrm>
          <a:prstGeom prst="rect">
            <a:avLst/>
          </a:prstGeom>
        </p:spPr>
      </p:pic>
      <p:pic>
        <p:nvPicPr>
          <p:cNvPr id="21" name="Picture 20">
            <a:extLst>
              <a:ext uri="{FF2B5EF4-FFF2-40B4-BE49-F238E27FC236}">
                <a16:creationId xmlns:a16="http://schemas.microsoft.com/office/drawing/2014/main" id="{BBDC3B2F-A506-3F44-98BF-D6A009497425}"/>
              </a:ext>
            </a:extLst>
          </p:cNvPr>
          <p:cNvPicPr>
            <a:picLocks noChangeAspect="1"/>
          </p:cNvPicPr>
          <p:nvPr/>
        </p:nvPicPr>
        <p:blipFill>
          <a:blip r:embed="rId7"/>
          <a:stretch>
            <a:fillRect/>
          </a:stretch>
        </p:blipFill>
        <p:spPr>
          <a:xfrm rot="5400000">
            <a:off x="8994280" y="3027917"/>
            <a:ext cx="2443353" cy="3816477"/>
          </a:xfrm>
          <a:prstGeom prst="rect">
            <a:avLst/>
          </a:prstGeom>
        </p:spPr>
      </p:pic>
    </p:spTree>
    <p:extLst>
      <p:ext uri="{BB962C8B-B14F-4D97-AF65-F5344CB8AC3E}">
        <p14:creationId xmlns:p14="http://schemas.microsoft.com/office/powerpoint/2010/main" val="437663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7">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9">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086CE615-9889-2448-9447-3C810BA811A5}"/>
              </a:ext>
            </a:extLst>
          </p:cNvPr>
          <p:cNvSpPr txBox="1"/>
          <p:nvPr/>
        </p:nvSpPr>
        <p:spPr>
          <a:xfrm>
            <a:off x="342468"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8</a:t>
            </a:r>
            <a:endParaRPr lang="en-US" u="sng" dirty="0"/>
          </a:p>
        </p:txBody>
      </p:sp>
      <p:sp>
        <p:nvSpPr>
          <p:cNvPr id="2" name="Footer Placeholder 1">
            <a:extLst>
              <a:ext uri="{FF2B5EF4-FFF2-40B4-BE49-F238E27FC236}">
                <a16:creationId xmlns:a16="http://schemas.microsoft.com/office/drawing/2014/main" id="{38F7CFEC-DFD6-304E-A5C7-17AB6B5985AA}"/>
              </a:ext>
            </a:extLst>
          </p:cNvPr>
          <p:cNvSpPr>
            <a:spLocks noGrp="1"/>
          </p:cNvSpPr>
          <p:nvPr>
            <p:ph type="ftr" sz="quarter" idx="11"/>
          </p:nvPr>
        </p:nvSpPr>
        <p:spPr/>
        <p:txBody>
          <a:bodyPr/>
          <a:lstStyle/>
          <a:p>
            <a:r>
              <a:rPr lang="fi-FI"/>
              <a:t>NTUA G. Bakas</a:t>
            </a:r>
            <a:endParaRPr lang="en-US" dirty="0"/>
          </a:p>
        </p:txBody>
      </p:sp>
      <p:sp>
        <p:nvSpPr>
          <p:cNvPr id="4" name="Slide Number Placeholder 3">
            <a:extLst>
              <a:ext uri="{FF2B5EF4-FFF2-40B4-BE49-F238E27FC236}">
                <a16:creationId xmlns:a16="http://schemas.microsoft.com/office/drawing/2014/main" id="{7301521B-EF3C-D744-AAB8-F5A7BC23B1A6}"/>
              </a:ext>
            </a:extLst>
          </p:cNvPr>
          <p:cNvSpPr>
            <a:spLocks noGrp="1"/>
          </p:cNvSpPr>
          <p:nvPr>
            <p:ph type="sldNum" sz="quarter" idx="12"/>
          </p:nvPr>
        </p:nvSpPr>
        <p:spPr/>
        <p:txBody>
          <a:bodyPr/>
          <a:lstStyle/>
          <a:p>
            <a:fld id="{4FAB73BC-B049-4115-A692-8D63A059BFB8}" type="slidenum">
              <a:rPr lang="en-US" smtClean="0"/>
              <a:pPr/>
              <a:t>39</a:t>
            </a:fld>
            <a:endParaRPr lang="en-US" dirty="0"/>
          </a:p>
        </p:txBody>
      </p:sp>
      <p:pic>
        <p:nvPicPr>
          <p:cNvPr id="7" name="Picture 6">
            <a:extLst>
              <a:ext uri="{FF2B5EF4-FFF2-40B4-BE49-F238E27FC236}">
                <a16:creationId xmlns:a16="http://schemas.microsoft.com/office/drawing/2014/main" id="{31A8675E-E9D9-2B4D-87C4-20BE6D0F42FA}"/>
              </a:ext>
            </a:extLst>
          </p:cNvPr>
          <p:cNvPicPr>
            <a:picLocks noChangeAspect="1"/>
          </p:cNvPicPr>
          <p:nvPr/>
        </p:nvPicPr>
        <p:blipFill>
          <a:blip r:embed="rId2"/>
          <a:stretch>
            <a:fillRect/>
          </a:stretch>
        </p:blipFill>
        <p:spPr>
          <a:xfrm rot="5400000">
            <a:off x="4946181" y="2952404"/>
            <a:ext cx="2443353" cy="3816477"/>
          </a:xfrm>
          <a:prstGeom prst="rect">
            <a:avLst/>
          </a:prstGeom>
        </p:spPr>
      </p:pic>
      <p:pic>
        <p:nvPicPr>
          <p:cNvPr id="10" name="Picture 9">
            <a:extLst>
              <a:ext uri="{FF2B5EF4-FFF2-40B4-BE49-F238E27FC236}">
                <a16:creationId xmlns:a16="http://schemas.microsoft.com/office/drawing/2014/main" id="{865B8A24-9C1C-D14B-ADCA-02310586046C}"/>
              </a:ext>
            </a:extLst>
          </p:cNvPr>
          <p:cNvPicPr>
            <a:picLocks noChangeAspect="1"/>
          </p:cNvPicPr>
          <p:nvPr/>
        </p:nvPicPr>
        <p:blipFill>
          <a:blip r:embed="rId3"/>
          <a:stretch>
            <a:fillRect/>
          </a:stretch>
        </p:blipFill>
        <p:spPr>
          <a:xfrm rot="5400000">
            <a:off x="811657" y="2952405"/>
            <a:ext cx="2443353" cy="3816477"/>
          </a:xfrm>
          <a:prstGeom prst="rect">
            <a:avLst/>
          </a:prstGeom>
        </p:spPr>
      </p:pic>
      <p:pic>
        <p:nvPicPr>
          <p:cNvPr id="13" name="Picture 12">
            <a:extLst>
              <a:ext uri="{FF2B5EF4-FFF2-40B4-BE49-F238E27FC236}">
                <a16:creationId xmlns:a16="http://schemas.microsoft.com/office/drawing/2014/main" id="{3074810D-2E20-9C4D-BF94-1EE513A041C2}"/>
              </a:ext>
            </a:extLst>
          </p:cNvPr>
          <p:cNvPicPr>
            <a:picLocks noChangeAspect="1"/>
          </p:cNvPicPr>
          <p:nvPr/>
        </p:nvPicPr>
        <p:blipFill>
          <a:blip r:embed="rId4"/>
          <a:stretch>
            <a:fillRect/>
          </a:stretch>
        </p:blipFill>
        <p:spPr>
          <a:xfrm rot="5400000">
            <a:off x="9002686" y="-41805"/>
            <a:ext cx="2443353" cy="3816477"/>
          </a:xfrm>
          <a:prstGeom prst="rect">
            <a:avLst/>
          </a:prstGeom>
        </p:spPr>
      </p:pic>
      <p:pic>
        <p:nvPicPr>
          <p:cNvPr id="16" name="Picture 15">
            <a:extLst>
              <a:ext uri="{FF2B5EF4-FFF2-40B4-BE49-F238E27FC236}">
                <a16:creationId xmlns:a16="http://schemas.microsoft.com/office/drawing/2014/main" id="{76135801-0F0A-1649-848C-1CEEC25DAD68}"/>
              </a:ext>
            </a:extLst>
          </p:cNvPr>
          <p:cNvPicPr>
            <a:picLocks noChangeAspect="1"/>
          </p:cNvPicPr>
          <p:nvPr/>
        </p:nvPicPr>
        <p:blipFill>
          <a:blip r:embed="rId5"/>
          <a:stretch>
            <a:fillRect/>
          </a:stretch>
        </p:blipFill>
        <p:spPr>
          <a:xfrm rot="5400000">
            <a:off x="4946181" y="-41804"/>
            <a:ext cx="2443353" cy="3816477"/>
          </a:xfrm>
          <a:prstGeom prst="rect">
            <a:avLst/>
          </a:prstGeom>
        </p:spPr>
      </p:pic>
      <p:pic>
        <p:nvPicPr>
          <p:cNvPr id="18" name="Picture 17">
            <a:extLst>
              <a:ext uri="{FF2B5EF4-FFF2-40B4-BE49-F238E27FC236}">
                <a16:creationId xmlns:a16="http://schemas.microsoft.com/office/drawing/2014/main" id="{C8BB206F-B6E5-124A-91AF-D0227E6C34B8}"/>
              </a:ext>
            </a:extLst>
          </p:cNvPr>
          <p:cNvPicPr>
            <a:picLocks noChangeAspect="1"/>
          </p:cNvPicPr>
          <p:nvPr/>
        </p:nvPicPr>
        <p:blipFill>
          <a:blip r:embed="rId6"/>
          <a:stretch>
            <a:fillRect/>
          </a:stretch>
        </p:blipFill>
        <p:spPr>
          <a:xfrm rot="5400000">
            <a:off x="811658" y="-41803"/>
            <a:ext cx="2443353" cy="3816477"/>
          </a:xfrm>
          <a:prstGeom prst="rect">
            <a:avLst/>
          </a:prstGeom>
        </p:spPr>
      </p:pic>
    </p:spTree>
    <p:extLst>
      <p:ext uri="{BB962C8B-B14F-4D97-AF65-F5344CB8AC3E}">
        <p14:creationId xmlns:p14="http://schemas.microsoft.com/office/powerpoint/2010/main" val="104635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5011" y="1337334"/>
            <a:ext cx="5161899" cy="4770537"/>
          </a:xfrm>
          <a:prstGeom prst="rect">
            <a:avLst/>
          </a:prstGeom>
          <a:noFill/>
        </p:spPr>
        <p:txBody>
          <a:bodyPr wrap="square" rtlCol="0">
            <a:spAutoFit/>
          </a:bodyPr>
          <a:lstStyle/>
          <a:p>
            <a:r>
              <a:rPr lang="en-US" sz="1600" dirty="0"/>
              <a:t>The discriminator is a BDT trained individually for </a:t>
            </a:r>
            <a:r>
              <a:rPr lang="en-US" sz="1600" dirty="0">
                <a:solidFill>
                  <a:srgbClr val="00B0F0"/>
                </a:solidFill>
              </a:rPr>
              <a:t>2016</a:t>
            </a:r>
            <a:r>
              <a:rPr lang="en-US" sz="1600" dirty="0"/>
              <a:t>, </a:t>
            </a:r>
            <a:r>
              <a:rPr lang="en-US" sz="1600" dirty="0">
                <a:solidFill>
                  <a:srgbClr val="FF0000"/>
                </a:solidFill>
              </a:rPr>
              <a:t>2017</a:t>
            </a:r>
            <a:r>
              <a:rPr lang="en-US" sz="1600" dirty="0"/>
              <a:t> and </a:t>
            </a:r>
            <a:r>
              <a:rPr lang="en-US" sz="1600" dirty="0">
                <a:solidFill>
                  <a:srgbClr val="00B050"/>
                </a:solidFill>
              </a:rPr>
              <a:t>2018</a:t>
            </a:r>
            <a:r>
              <a:rPr lang="en-US" sz="1600" dirty="0"/>
              <a:t> </a:t>
            </a:r>
          </a:p>
          <a:p>
            <a:r>
              <a:rPr lang="en-US" sz="1600" dirty="0"/>
              <a:t>Category training: split the sample in categories based on Pt</a:t>
            </a:r>
          </a:p>
          <a:p>
            <a:pPr marL="285750" indent="-285750">
              <a:buFont typeface="Arial" panose="020B0604020202020204" pitchFamily="34" charset="0"/>
              <a:buChar char="•"/>
            </a:pPr>
            <a:r>
              <a:rPr lang="en-US" sz="1600" dirty="0"/>
              <a:t>Bins:</a:t>
            </a:r>
          </a:p>
          <a:p>
            <a:pPr marL="742950" lvl="1" indent="-285750">
              <a:buClr>
                <a:schemeClr val="accent1"/>
              </a:buClr>
              <a:buFont typeface="Arial" panose="020B0604020202020204" pitchFamily="34" charset="0"/>
              <a:buChar char="•"/>
            </a:pPr>
            <a:r>
              <a:rPr lang="en-US" sz="1600" dirty="0"/>
              <a:t>[400, 600] GeV</a:t>
            </a:r>
          </a:p>
          <a:p>
            <a:pPr marL="742950" lvl="1" indent="-285750">
              <a:buClr>
                <a:schemeClr val="accent1"/>
              </a:buClr>
              <a:buFont typeface="Arial" panose="020B0604020202020204" pitchFamily="34" charset="0"/>
              <a:buChar char="•"/>
            </a:pPr>
            <a:r>
              <a:rPr lang="en-US" sz="1600" dirty="0"/>
              <a:t>[600, 800] GeV</a:t>
            </a:r>
          </a:p>
          <a:p>
            <a:pPr marL="742950" lvl="1" indent="-285750">
              <a:buClr>
                <a:schemeClr val="accent1"/>
              </a:buClr>
              <a:buFont typeface="Arial" panose="020B0604020202020204" pitchFamily="34" charset="0"/>
              <a:buChar char="•"/>
            </a:pPr>
            <a:r>
              <a:rPr lang="en-US" sz="1600" dirty="0"/>
              <a:t>[800, 1200] GeV</a:t>
            </a:r>
          </a:p>
          <a:p>
            <a:pPr marL="742950" lvl="1" indent="-285750">
              <a:buClr>
                <a:schemeClr val="accent1"/>
              </a:buClr>
              <a:buFont typeface="Arial" panose="020B0604020202020204" pitchFamily="34" charset="0"/>
              <a:buChar char="•"/>
            </a:pPr>
            <a:r>
              <a:rPr lang="en-US" sz="1600" dirty="0"/>
              <a:t>[1200, inf) GeV</a:t>
            </a:r>
          </a:p>
          <a:p>
            <a:pPr marL="285750" indent="-285750">
              <a:buFont typeface="Arial" panose="020B0604020202020204" pitchFamily="34" charset="0"/>
              <a:buChar char="•"/>
            </a:pPr>
            <a:r>
              <a:rPr lang="en-US" sz="1600" dirty="0"/>
              <a:t>BDT, used variables:</a:t>
            </a:r>
          </a:p>
          <a:p>
            <a:pPr marL="742950" lvl="1" indent="-285750">
              <a:buClr>
                <a:schemeClr val="accent1"/>
              </a:buClr>
              <a:buFont typeface="Arial" panose="020B0604020202020204" pitchFamily="34" charset="0"/>
              <a:buChar char="•"/>
            </a:pPr>
            <a:r>
              <a:rPr lang="en-US" sz="1600" dirty="0"/>
              <a:t>Leading</a:t>
            </a:r>
            <a:r>
              <a:rPr lang="el-GR" sz="1600" dirty="0"/>
              <a:t> </a:t>
            </a:r>
            <a:r>
              <a:rPr lang="en-US" sz="1600" dirty="0"/>
              <a:t>and Sub-leading </a:t>
            </a:r>
            <a:r>
              <a:rPr lang="en-US" sz="1600" dirty="0" err="1"/>
              <a:t>subjet</a:t>
            </a:r>
            <a:r>
              <a:rPr lang="en-US" sz="1600" dirty="0"/>
              <a:t> mass</a:t>
            </a:r>
            <a:endParaRPr lang="el-GR" sz="1600" dirty="0"/>
          </a:p>
          <a:p>
            <a:pPr marL="742950" lvl="1" indent="-285750">
              <a:buClr>
                <a:schemeClr val="accent1"/>
              </a:buClr>
              <a:buFont typeface="Arial" panose="020B0604020202020204" pitchFamily="34" charset="0"/>
              <a:buChar char="•"/>
            </a:pPr>
            <a:r>
              <a:rPr lang="en-US" sz="1600" dirty="0"/>
              <a:t>N-</a:t>
            </a:r>
            <a:r>
              <a:rPr lang="en-US" sz="1600" dirty="0" err="1"/>
              <a:t>Subjetiness</a:t>
            </a:r>
            <a:r>
              <a:rPr lang="en-US" sz="1600" dirty="0"/>
              <a:t> variables (tau1, tau2, tau3)</a:t>
            </a:r>
          </a:p>
          <a:p>
            <a:pPr marL="742950" lvl="1" indent="-285750">
              <a:buClr>
                <a:schemeClr val="accent1"/>
              </a:buClr>
              <a:buFont typeface="Arial" panose="020B0604020202020204" pitchFamily="34" charset="0"/>
              <a:buChar char="•"/>
            </a:pPr>
            <a:r>
              <a:rPr lang="en-US" sz="1600" dirty="0"/>
              <a:t>fraction of the </a:t>
            </a:r>
            <a:r>
              <a:rPr lang="en-US" sz="1600" dirty="0" err="1"/>
              <a:t>jetPt</a:t>
            </a:r>
            <a:r>
              <a:rPr lang="en-US" sz="1600" dirty="0"/>
              <a:t> over the total </a:t>
            </a:r>
            <a:r>
              <a:rPr lang="en-US" sz="1600" dirty="0" err="1"/>
              <a:t>pt</a:t>
            </a:r>
            <a:r>
              <a:rPr lang="en-US" sz="1600" dirty="0"/>
              <a:t> sum of the event.</a:t>
            </a:r>
          </a:p>
          <a:p>
            <a:pPr marL="742950" lvl="1" indent="-285750">
              <a:buClr>
                <a:schemeClr val="accent1"/>
              </a:buClr>
              <a:buFont typeface="Arial" panose="020B0604020202020204" pitchFamily="34" charset="0"/>
              <a:buChar char="•"/>
            </a:pPr>
            <a:r>
              <a:rPr lang="en-US" sz="1600" dirty="0"/>
              <a:t>Energy correlation functions (ecfB1N2,ecfB1N3, ecfB2N2, ecfB2N3)</a:t>
            </a:r>
            <a:endParaRPr lang="en-GB" sz="1600" dirty="0"/>
          </a:p>
          <a:p>
            <a:pPr marL="285750" indent="-285750">
              <a:buFont typeface="Arial" panose="020B0604020202020204" pitchFamily="34" charset="0"/>
              <a:buChar char="•"/>
            </a:pPr>
            <a:r>
              <a:rPr lang="en-US" sz="1600" dirty="0"/>
              <a:t>BDT Output consistency for the 3 years</a:t>
            </a:r>
          </a:p>
          <a:p>
            <a:pPr marL="285750" indent="-285750">
              <a:buFont typeface="Arial" panose="020B0604020202020204" pitchFamily="34" charset="0"/>
              <a:buChar char="•"/>
            </a:pPr>
            <a:r>
              <a:rPr lang="en-US" sz="1600" dirty="0"/>
              <a:t>Calculation of Efficiency and acceptance for each year </a:t>
            </a:r>
          </a:p>
          <a:p>
            <a:pPr marL="742950" lvl="1" indent="-285750">
              <a:buFont typeface="Arial" panose="020B0604020202020204" pitchFamily="34" charset="0"/>
              <a:buChar char="•"/>
            </a:pPr>
            <a:r>
              <a:rPr lang="en-US" sz="1600" dirty="0"/>
              <a:t>We choose the WP’s for each year so that the leading jet </a:t>
            </a:r>
            <a:r>
              <a:rPr lang="en-US" sz="1600" dirty="0" err="1"/>
              <a:t>p</a:t>
            </a:r>
            <a:r>
              <a:rPr lang="en-US" sz="1600" baseline="-25000" dirty="0" err="1"/>
              <a:t>T</a:t>
            </a:r>
            <a:r>
              <a:rPr lang="en-US" sz="1600" dirty="0"/>
              <a:t> efficiency is similar for all years</a:t>
            </a:r>
          </a:p>
        </p:txBody>
      </p:sp>
      <p:sp>
        <p:nvSpPr>
          <p:cNvPr id="8" name="Footer Placeholder 7">
            <a:extLst>
              <a:ext uri="{FF2B5EF4-FFF2-40B4-BE49-F238E27FC236}">
                <a16:creationId xmlns:a16="http://schemas.microsoft.com/office/drawing/2014/main" id="{58F4A7AD-1479-144F-B8C1-94F9FB28A300}"/>
              </a:ext>
            </a:extLst>
          </p:cNvPr>
          <p:cNvSpPr>
            <a:spLocks noGrp="1"/>
          </p:cNvSpPr>
          <p:nvPr>
            <p:ph type="ftr" sz="quarter" idx="11"/>
          </p:nvPr>
        </p:nvSpPr>
        <p:spPr/>
        <p:txBody>
          <a:bodyPr/>
          <a:lstStyle/>
          <a:p>
            <a:r>
              <a:rPr lang="fi-FI"/>
              <a:t>NTUA G. Bakas</a:t>
            </a:r>
            <a:endParaRPr lang="en-US" dirty="0"/>
          </a:p>
        </p:txBody>
      </p:sp>
      <p:sp>
        <p:nvSpPr>
          <p:cNvPr id="10" name="Title 4"/>
          <p:cNvSpPr txBox="1">
            <a:spLocks/>
          </p:cNvSpPr>
          <p:nvPr/>
        </p:nvSpPr>
        <p:spPr>
          <a:xfrm>
            <a:off x="182879" y="415069"/>
            <a:ext cx="5072027"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2800" dirty="0"/>
              <a:t>Overview: Discriminator, Efficiency and Acceptance</a:t>
            </a:r>
          </a:p>
        </p:txBody>
      </p:sp>
      <p:pic>
        <p:nvPicPr>
          <p:cNvPr id="6" name="Picture 5">
            <a:extLst>
              <a:ext uri="{FF2B5EF4-FFF2-40B4-BE49-F238E27FC236}">
                <a16:creationId xmlns:a16="http://schemas.microsoft.com/office/drawing/2014/main" id="{D6F614C6-9A6A-3342-A963-DB4DFF18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910" y="415069"/>
            <a:ext cx="3227705" cy="2374900"/>
          </a:xfrm>
          <a:prstGeom prst="rect">
            <a:avLst/>
          </a:prstGeom>
        </p:spPr>
      </p:pic>
      <p:pic>
        <p:nvPicPr>
          <p:cNvPr id="11" name="Picture 10">
            <a:extLst>
              <a:ext uri="{FF2B5EF4-FFF2-40B4-BE49-F238E27FC236}">
                <a16:creationId xmlns:a16="http://schemas.microsoft.com/office/drawing/2014/main" id="{F688D914-32C2-8E42-9B07-830BD3D75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201" y="2014916"/>
            <a:ext cx="3227705" cy="2374900"/>
          </a:xfrm>
          <a:prstGeom prst="rect">
            <a:avLst/>
          </a:prstGeom>
          <a:ln>
            <a:solidFill>
              <a:srgbClr val="00B050"/>
            </a:solidFill>
          </a:ln>
        </p:spPr>
      </p:pic>
      <p:pic>
        <p:nvPicPr>
          <p:cNvPr id="12" name="Picture 11">
            <a:extLst>
              <a:ext uri="{FF2B5EF4-FFF2-40B4-BE49-F238E27FC236}">
                <a16:creationId xmlns:a16="http://schemas.microsoft.com/office/drawing/2014/main" id="{609A746B-4E09-EB4E-8161-36A3568E4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910" y="3722602"/>
            <a:ext cx="3227705" cy="2385695"/>
          </a:xfrm>
          <a:prstGeom prst="rect">
            <a:avLst/>
          </a:prstGeom>
        </p:spPr>
      </p:pic>
      <p:sp>
        <p:nvSpPr>
          <p:cNvPr id="13" name="Rectangle 12">
            <a:extLst>
              <a:ext uri="{FF2B5EF4-FFF2-40B4-BE49-F238E27FC236}">
                <a16:creationId xmlns:a16="http://schemas.microsoft.com/office/drawing/2014/main" id="{BFCB4B49-A23D-454A-9155-168C50D07E3B}"/>
              </a:ext>
            </a:extLst>
          </p:cNvPr>
          <p:cNvSpPr/>
          <p:nvPr/>
        </p:nvSpPr>
        <p:spPr>
          <a:xfrm>
            <a:off x="5496910" y="409991"/>
            <a:ext cx="3227705" cy="2385694"/>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1D705D-EFCE-0C40-940A-C9306C1364CA}"/>
              </a:ext>
            </a:extLst>
          </p:cNvPr>
          <p:cNvSpPr/>
          <p:nvPr/>
        </p:nvSpPr>
        <p:spPr>
          <a:xfrm>
            <a:off x="8853200" y="2004122"/>
            <a:ext cx="3227705" cy="23856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661233-9B9D-5A4D-AAAA-A8D93C49ED35}"/>
              </a:ext>
            </a:extLst>
          </p:cNvPr>
          <p:cNvSpPr/>
          <p:nvPr/>
        </p:nvSpPr>
        <p:spPr>
          <a:xfrm>
            <a:off x="5496910" y="3722390"/>
            <a:ext cx="3227705" cy="2385694"/>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FE2A7A2-1762-0641-AA8B-6A4DEE501308}"/>
              </a:ext>
            </a:extLst>
          </p:cNvPr>
          <p:cNvSpPr txBox="1"/>
          <p:nvPr/>
        </p:nvSpPr>
        <p:spPr>
          <a:xfrm>
            <a:off x="8508989" y="853701"/>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7" name="TextBox 16">
            <a:extLst>
              <a:ext uri="{FF2B5EF4-FFF2-40B4-BE49-F238E27FC236}">
                <a16:creationId xmlns:a16="http://schemas.microsoft.com/office/drawing/2014/main" id="{076113F7-3B31-4741-8911-95A65845D823}"/>
              </a:ext>
            </a:extLst>
          </p:cNvPr>
          <p:cNvSpPr txBox="1"/>
          <p:nvPr/>
        </p:nvSpPr>
        <p:spPr>
          <a:xfrm>
            <a:off x="9799540" y="1467968"/>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8" name="TextBox 17">
            <a:extLst>
              <a:ext uri="{FF2B5EF4-FFF2-40B4-BE49-F238E27FC236}">
                <a16:creationId xmlns:a16="http://schemas.microsoft.com/office/drawing/2014/main" id="{1F7C559D-3A7C-C642-8946-C3578A4E0870}"/>
              </a:ext>
            </a:extLst>
          </p:cNvPr>
          <p:cNvSpPr txBox="1"/>
          <p:nvPr/>
        </p:nvSpPr>
        <p:spPr>
          <a:xfrm>
            <a:off x="8508989" y="491523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
        <p:nvSpPr>
          <p:cNvPr id="2" name="Slide Number Placeholder 1">
            <a:extLst>
              <a:ext uri="{FF2B5EF4-FFF2-40B4-BE49-F238E27FC236}">
                <a16:creationId xmlns:a16="http://schemas.microsoft.com/office/drawing/2014/main" id="{C81F5AC4-85AB-A943-80CC-61494476CCD0}"/>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1069248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Efficiency and Acceptance for </a:t>
            </a:r>
            <a:r>
              <a:rPr lang="en-US" sz="2800" u="sng" dirty="0">
                <a:solidFill>
                  <a:srgbClr val="00B0F0"/>
                </a:solidFill>
              </a:rPr>
              <a:t>2016</a:t>
            </a:r>
            <a:r>
              <a:rPr lang="en-US" sz="2800" u="sng" dirty="0"/>
              <a:t>,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and previous 2016 analysis</a:t>
            </a:r>
          </a:p>
        </p:txBody>
      </p:sp>
      <p:pic>
        <p:nvPicPr>
          <p:cNvPr id="5" name="Picture 4">
            <a:extLst>
              <a:ext uri="{FF2B5EF4-FFF2-40B4-BE49-F238E27FC236}">
                <a16:creationId xmlns:a16="http://schemas.microsoft.com/office/drawing/2014/main" id="{E1052F2D-D854-F44C-9D4E-97B06A483B89}"/>
              </a:ext>
            </a:extLst>
          </p:cNvPr>
          <p:cNvPicPr>
            <a:picLocks noChangeAspect="1"/>
          </p:cNvPicPr>
          <p:nvPr/>
        </p:nvPicPr>
        <p:blipFill>
          <a:blip r:embed="rId2"/>
          <a:stretch>
            <a:fillRect/>
          </a:stretch>
        </p:blipFill>
        <p:spPr>
          <a:xfrm rot="5400000">
            <a:off x="651715" y="271559"/>
            <a:ext cx="5041265" cy="6120765"/>
          </a:xfrm>
          <a:prstGeom prst="rect">
            <a:avLst/>
          </a:prstGeom>
        </p:spPr>
      </p:pic>
      <p:pic>
        <p:nvPicPr>
          <p:cNvPr id="8" name="Picture 7">
            <a:extLst>
              <a:ext uri="{FF2B5EF4-FFF2-40B4-BE49-F238E27FC236}">
                <a16:creationId xmlns:a16="http://schemas.microsoft.com/office/drawing/2014/main" id="{5FE8AF75-6D02-614A-88CC-E7A5839A23C7}"/>
              </a:ext>
            </a:extLst>
          </p:cNvPr>
          <p:cNvPicPr>
            <a:picLocks noChangeAspect="1"/>
          </p:cNvPicPr>
          <p:nvPr/>
        </p:nvPicPr>
        <p:blipFill>
          <a:blip r:embed="rId3"/>
          <a:stretch>
            <a:fillRect/>
          </a:stretch>
        </p:blipFill>
        <p:spPr>
          <a:xfrm rot="5400000">
            <a:off x="6592886" y="271559"/>
            <a:ext cx="5041265" cy="6120765"/>
          </a:xfrm>
          <a:prstGeom prst="rect">
            <a:avLst/>
          </a:prstGeom>
        </p:spPr>
      </p:pic>
      <p:sp>
        <p:nvSpPr>
          <p:cNvPr id="2" name="Slide Number Placeholder 1">
            <a:extLst>
              <a:ext uri="{FF2B5EF4-FFF2-40B4-BE49-F238E27FC236}">
                <a16:creationId xmlns:a16="http://schemas.microsoft.com/office/drawing/2014/main" id="{058B081A-42AE-1546-BB2F-71DDBB5FF254}"/>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100950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efficiency in eta, </a:t>
            </a:r>
            <a:r>
              <a:rPr lang="en-US" sz="2600" u="sng" dirty="0" err="1"/>
              <a:t>pT</a:t>
            </a:r>
            <a:r>
              <a:rPr lang="en-US" sz="2600" u="sng" baseline="-25000" dirty="0" err="1"/>
              <a:t>subJet</a:t>
            </a:r>
            <a:r>
              <a:rPr lang="en-US" sz="2600" u="sng" dirty="0"/>
              <a:t> phase space</a:t>
            </a:r>
            <a:endParaRPr lang="en-GB" sz="2600" u="sng" baseline="-25000"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2345436" y="963667"/>
            <a:ext cx="1285875" cy="369332"/>
          </a:xfrm>
          <a:prstGeom prst="rect">
            <a:avLst/>
          </a:prstGeom>
          <a:noFill/>
        </p:spPr>
        <p:txBody>
          <a:bodyPr wrap="square" rtlCol="0">
            <a:spAutoFit/>
          </a:bodyPr>
          <a:lstStyle/>
          <a:p>
            <a:pPr algn="ctr"/>
            <a:r>
              <a:rPr lang="en-US" dirty="0">
                <a:solidFill>
                  <a:srgbClr val="00B0F0"/>
                </a:solidFill>
              </a:rPr>
              <a:t>2016</a:t>
            </a:r>
          </a:p>
        </p:txBody>
      </p:sp>
      <p:sp>
        <p:nvSpPr>
          <p:cNvPr id="14" name="TextBox 13">
            <a:extLst>
              <a:ext uri="{FF2B5EF4-FFF2-40B4-BE49-F238E27FC236}">
                <a16:creationId xmlns:a16="http://schemas.microsoft.com/office/drawing/2014/main" id="{682143B9-A176-A34D-BC03-E3AB239735AE}"/>
              </a:ext>
            </a:extLst>
          </p:cNvPr>
          <p:cNvSpPr txBox="1"/>
          <p:nvPr/>
        </p:nvSpPr>
        <p:spPr>
          <a:xfrm>
            <a:off x="8560691" y="940052"/>
            <a:ext cx="1285875" cy="369332"/>
          </a:xfrm>
          <a:prstGeom prst="rect">
            <a:avLst/>
          </a:prstGeom>
          <a:noFill/>
        </p:spPr>
        <p:txBody>
          <a:bodyPr wrap="square" rtlCol="0">
            <a:spAutoFit/>
          </a:bodyPr>
          <a:lstStyle/>
          <a:p>
            <a:pPr algn="ctr"/>
            <a:r>
              <a:rPr lang="en-US" dirty="0">
                <a:solidFill>
                  <a:srgbClr val="FF0000"/>
                </a:solidFill>
              </a:rPr>
              <a:t>2017</a:t>
            </a:r>
          </a:p>
        </p:txBody>
      </p:sp>
      <p:pic>
        <p:nvPicPr>
          <p:cNvPr id="8" name="Picture 7">
            <a:extLst>
              <a:ext uri="{FF2B5EF4-FFF2-40B4-BE49-F238E27FC236}">
                <a16:creationId xmlns:a16="http://schemas.microsoft.com/office/drawing/2014/main" id="{7FDB4AD0-99D6-EE4C-83D1-5876503CE1DD}"/>
              </a:ext>
            </a:extLst>
          </p:cNvPr>
          <p:cNvPicPr>
            <a:picLocks noChangeAspect="1"/>
          </p:cNvPicPr>
          <p:nvPr/>
        </p:nvPicPr>
        <p:blipFill>
          <a:blip r:embed="rId2"/>
          <a:stretch>
            <a:fillRect/>
          </a:stretch>
        </p:blipFill>
        <p:spPr>
          <a:xfrm rot="5400000">
            <a:off x="832740" y="718694"/>
            <a:ext cx="4311269" cy="5976747"/>
          </a:xfrm>
          <a:prstGeom prst="rect">
            <a:avLst/>
          </a:prstGeom>
        </p:spPr>
      </p:pic>
      <p:pic>
        <p:nvPicPr>
          <p:cNvPr id="13" name="Picture 12">
            <a:extLst>
              <a:ext uri="{FF2B5EF4-FFF2-40B4-BE49-F238E27FC236}">
                <a16:creationId xmlns:a16="http://schemas.microsoft.com/office/drawing/2014/main" id="{D7166AC1-B812-C644-9532-22321B900954}"/>
              </a:ext>
            </a:extLst>
          </p:cNvPr>
          <p:cNvPicPr>
            <a:picLocks noChangeAspect="1"/>
          </p:cNvPicPr>
          <p:nvPr/>
        </p:nvPicPr>
        <p:blipFill>
          <a:blip r:embed="rId3"/>
          <a:stretch>
            <a:fillRect/>
          </a:stretch>
        </p:blipFill>
        <p:spPr>
          <a:xfrm rot="5400000">
            <a:off x="7047992" y="718694"/>
            <a:ext cx="4311269" cy="5976747"/>
          </a:xfrm>
          <a:prstGeom prst="rect">
            <a:avLst/>
          </a:prstGeom>
        </p:spPr>
      </p:pic>
      <p:sp>
        <p:nvSpPr>
          <p:cNvPr id="10" name="Rectangle 9">
            <a:extLst>
              <a:ext uri="{FF2B5EF4-FFF2-40B4-BE49-F238E27FC236}">
                <a16:creationId xmlns:a16="http://schemas.microsoft.com/office/drawing/2014/main" id="{0CC099F3-EAF5-9441-BB74-5A09EDD8492E}"/>
              </a:ext>
            </a:extLst>
          </p:cNvPr>
          <p:cNvSpPr/>
          <p:nvPr/>
        </p:nvSpPr>
        <p:spPr>
          <a:xfrm>
            <a:off x="54592" y="1379838"/>
            <a:ext cx="6027759" cy="4693416"/>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741D09-6FBE-7945-9A24-184189AE3243}"/>
              </a:ext>
            </a:extLst>
          </p:cNvPr>
          <p:cNvSpPr/>
          <p:nvPr/>
        </p:nvSpPr>
        <p:spPr>
          <a:xfrm>
            <a:off x="6160660" y="1381065"/>
            <a:ext cx="5976748" cy="469341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843166B-E68B-7D4B-A715-7466392E15F8}"/>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326576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efficiency in eta, </a:t>
            </a:r>
            <a:r>
              <a:rPr lang="en-US" sz="2600" u="sng" dirty="0" err="1"/>
              <a:t>pT</a:t>
            </a:r>
            <a:r>
              <a:rPr lang="en-US" sz="2600" u="sng" baseline="-25000" dirty="0" err="1"/>
              <a:t>subJet</a:t>
            </a:r>
            <a:r>
              <a:rPr lang="en-US" sz="2600" u="sng" dirty="0"/>
              <a:t> phase space</a:t>
            </a:r>
            <a:endParaRPr lang="en-GB" sz="2600" u="sng" baseline="-25000"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2405062" y="970322"/>
            <a:ext cx="1285875" cy="369332"/>
          </a:xfrm>
          <a:prstGeom prst="rect">
            <a:avLst/>
          </a:prstGeom>
          <a:noFill/>
        </p:spPr>
        <p:txBody>
          <a:bodyPr wrap="square" rtlCol="0">
            <a:spAutoFit/>
          </a:bodyPr>
          <a:lstStyle/>
          <a:p>
            <a:pPr algn="ctr"/>
            <a:r>
              <a:rPr lang="en-US" dirty="0">
                <a:solidFill>
                  <a:srgbClr val="00B050"/>
                </a:solidFill>
              </a:rPr>
              <a:t>2018</a:t>
            </a:r>
          </a:p>
        </p:txBody>
      </p:sp>
      <p:sp>
        <p:nvSpPr>
          <p:cNvPr id="14" name="TextBox 13">
            <a:extLst>
              <a:ext uri="{FF2B5EF4-FFF2-40B4-BE49-F238E27FC236}">
                <a16:creationId xmlns:a16="http://schemas.microsoft.com/office/drawing/2014/main" id="{682143B9-A176-A34D-BC03-E3AB239735AE}"/>
              </a:ext>
            </a:extLst>
          </p:cNvPr>
          <p:cNvSpPr txBox="1"/>
          <p:nvPr/>
        </p:nvSpPr>
        <p:spPr>
          <a:xfrm>
            <a:off x="8560688" y="942203"/>
            <a:ext cx="1285875" cy="369332"/>
          </a:xfrm>
          <a:prstGeom prst="rect">
            <a:avLst/>
          </a:prstGeom>
          <a:noFill/>
        </p:spPr>
        <p:txBody>
          <a:bodyPr wrap="square" rtlCol="0">
            <a:spAutoFit/>
          </a:bodyPr>
          <a:lstStyle/>
          <a:p>
            <a:pPr algn="ctr"/>
            <a:r>
              <a:rPr lang="en-US" dirty="0">
                <a:solidFill>
                  <a:srgbClr val="FF0000"/>
                </a:solidFill>
              </a:rPr>
              <a:t>2017</a:t>
            </a:r>
          </a:p>
        </p:txBody>
      </p:sp>
      <p:pic>
        <p:nvPicPr>
          <p:cNvPr id="13" name="Picture 12">
            <a:extLst>
              <a:ext uri="{FF2B5EF4-FFF2-40B4-BE49-F238E27FC236}">
                <a16:creationId xmlns:a16="http://schemas.microsoft.com/office/drawing/2014/main" id="{D7166AC1-B812-C644-9532-22321B900954}"/>
              </a:ext>
            </a:extLst>
          </p:cNvPr>
          <p:cNvPicPr>
            <a:picLocks noChangeAspect="1"/>
          </p:cNvPicPr>
          <p:nvPr/>
        </p:nvPicPr>
        <p:blipFill>
          <a:blip r:embed="rId2"/>
          <a:stretch>
            <a:fillRect/>
          </a:stretch>
        </p:blipFill>
        <p:spPr>
          <a:xfrm rot="5400000">
            <a:off x="7034344" y="718694"/>
            <a:ext cx="4311269" cy="5976747"/>
          </a:xfrm>
          <a:prstGeom prst="rect">
            <a:avLst/>
          </a:prstGeom>
        </p:spPr>
      </p:pic>
      <p:pic>
        <p:nvPicPr>
          <p:cNvPr id="6" name="Picture 5">
            <a:extLst>
              <a:ext uri="{FF2B5EF4-FFF2-40B4-BE49-F238E27FC236}">
                <a16:creationId xmlns:a16="http://schemas.microsoft.com/office/drawing/2014/main" id="{2B25003D-F856-EC41-BFF6-8D2D2D838566}"/>
              </a:ext>
            </a:extLst>
          </p:cNvPr>
          <p:cNvPicPr>
            <a:picLocks noChangeAspect="1"/>
          </p:cNvPicPr>
          <p:nvPr/>
        </p:nvPicPr>
        <p:blipFill>
          <a:blip r:embed="rId3"/>
          <a:stretch>
            <a:fillRect/>
          </a:stretch>
        </p:blipFill>
        <p:spPr>
          <a:xfrm rot="5400000">
            <a:off x="951992" y="718694"/>
            <a:ext cx="4311269" cy="5976747"/>
          </a:xfrm>
          <a:prstGeom prst="rect">
            <a:avLst/>
          </a:prstGeom>
        </p:spPr>
      </p:pic>
      <p:sp>
        <p:nvSpPr>
          <p:cNvPr id="15" name="Rectangle 14">
            <a:extLst>
              <a:ext uri="{FF2B5EF4-FFF2-40B4-BE49-F238E27FC236}">
                <a16:creationId xmlns:a16="http://schemas.microsoft.com/office/drawing/2014/main" id="{B3E695FB-8D81-AA42-B7AE-DA23EE5DBF16}"/>
              </a:ext>
            </a:extLst>
          </p:cNvPr>
          <p:cNvSpPr/>
          <p:nvPr/>
        </p:nvSpPr>
        <p:spPr>
          <a:xfrm>
            <a:off x="54592" y="1379838"/>
            <a:ext cx="6027759" cy="4693416"/>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7C5903D-3FCF-A646-857E-134E0CB9B609}"/>
              </a:ext>
            </a:extLst>
          </p:cNvPr>
          <p:cNvSpPr/>
          <p:nvPr/>
        </p:nvSpPr>
        <p:spPr>
          <a:xfrm>
            <a:off x="6160660" y="1381065"/>
            <a:ext cx="5976748" cy="469341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D97F06-9E74-7B46-8CE8-5F63282BD99B}"/>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2936267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Efficiency, Acceptance for </a:t>
            </a:r>
            <a:r>
              <a:rPr lang="el-GR" sz="2800" u="sng" dirty="0"/>
              <a:t>χ</a:t>
            </a:r>
            <a:endParaRPr lang="en-US" sz="2800" u="sng" dirty="0"/>
          </a:p>
          <a:p>
            <a:endParaRPr lang="en-US" sz="2800" u="sng" dirty="0"/>
          </a:p>
          <a:p>
            <a:endParaRPr lang="en-US" sz="2800" u="sng" dirty="0"/>
          </a:p>
        </p:txBody>
      </p:sp>
      <p:pic>
        <p:nvPicPr>
          <p:cNvPr id="5" name="Picture 4">
            <a:extLst>
              <a:ext uri="{FF2B5EF4-FFF2-40B4-BE49-F238E27FC236}">
                <a16:creationId xmlns:a16="http://schemas.microsoft.com/office/drawing/2014/main" id="{02EB2D09-8AC3-2E49-B5F7-E7E00DA3B608}"/>
              </a:ext>
            </a:extLst>
          </p:cNvPr>
          <p:cNvPicPr>
            <a:picLocks noChangeAspect="1"/>
          </p:cNvPicPr>
          <p:nvPr/>
        </p:nvPicPr>
        <p:blipFill>
          <a:blip r:embed="rId2"/>
          <a:stretch>
            <a:fillRect/>
          </a:stretch>
        </p:blipFill>
        <p:spPr>
          <a:xfrm rot="5400000">
            <a:off x="6499020" y="236722"/>
            <a:ext cx="5041265" cy="6120765"/>
          </a:xfrm>
          <a:prstGeom prst="rect">
            <a:avLst/>
          </a:prstGeom>
        </p:spPr>
      </p:pic>
      <p:pic>
        <p:nvPicPr>
          <p:cNvPr id="9" name="Picture 8">
            <a:extLst>
              <a:ext uri="{FF2B5EF4-FFF2-40B4-BE49-F238E27FC236}">
                <a16:creationId xmlns:a16="http://schemas.microsoft.com/office/drawing/2014/main" id="{45300CFF-7B92-5B4E-B79E-2910DEA5A28E}"/>
              </a:ext>
            </a:extLst>
          </p:cNvPr>
          <p:cNvPicPr>
            <a:picLocks noChangeAspect="1"/>
          </p:cNvPicPr>
          <p:nvPr/>
        </p:nvPicPr>
        <p:blipFill>
          <a:blip r:embed="rId3"/>
          <a:stretch>
            <a:fillRect/>
          </a:stretch>
        </p:blipFill>
        <p:spPr>
          <a:xfrm rot="5400000">
            <a:off x="651715" y="236722"/>
            <a:ext cx="5041265" cy="6120765"/>
          </a:xfrm>
          <a:prstGeom prst="rect">
            <a:avLst/>
          </a:prstGeom>
        </p:spPr>
      </p:pic>
      <p:sp>
        <p:nvSpPr>
          <p:cNvPr id="2" name="Slide Number Placeholder 1">
            <a:extLst>
              <a:ext uri="{FF2B5EF4-FFF2-40B4-BE49-F238E27FC236}">
                <a16:creationId xmlns:a16="http://schemas.microsoft.com/office/drawing/2014/main" id="{56B18E58-767D-1D4D-93DF-0477F8CD0B7F}"/>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58557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Efficiency, Acceptance for |cos(</a:t>
            </a:r>
            <a:r>
              <a:rPr lang="el-GR" sz="2800" u="sng" dirty="0"/>
              <a:t>θ*)|</a:t>
            </a:r>
            <a:endParaRPr lang="en-US" sz="2800" u="sng" dirty="0"/>
          </a:p>
          <a:p>
            <a:endParaRPr lang="en-US" sz="2800" u="sng" dirty="0"/>
          </a:p>
          <a:p>
            <a:endParaRPr lang="en-US" sz="2800" u="sng" dirty="0"/>
          </a:p>
        </p:txBody>
      </p:sp>
      <p:sp>
        <p:nvSpPr>
          <p:cNvPr id="6" name="Rectangle 5"/>
          <p:cNvSpPr/>
          <p:nvPr/>
        </p:nvSpPr>
        <p:spPr>
          <a:xfrm>
            <a:off x="1783080" y="1001839"/>
            <a:ext cx="585216" cy="296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34263" y="1001839"/>
            <a:ext cx="585216" cy="296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E1DE0C90-AD40-DC41-84A8-B5273138A15E}"/>
              </a:ext>
            </a:extLst>
          </p:cNvPr>
          <p:cNvPicPr>
            <a:picLocks noChangeAspect="1"/>
          </p:cNvPicPr>
          <p:nvPr/>
        </p:nvPicPr>
        <p:blipFill>
          <a:blip r:embed="rId2"/>
          <a:stretch>
            <a:fillRect/>
          </a:stretch>
        </p:blipFill>
        <p:spPr>
          <a:xfrm rot="5400000">
            <a:off x="6487257" y="236722"/>
            <a:ext cx="5041265" cy="6120765"/>
          </a:xfrm>
          <a:prstGeom prst="rect">
            <a:avLst/>
          </a:prstGeom>
        </p:spPr>
      </p:pic>
      <p:pic>
        <p:nvPicPr>
          <p:cNvPr id="21" name="Picture 20">
            <a:extLst>
              <a:ext uri="{FF2B5EF4-FFF2-40B4-BE49-F238E27FC236}">
                <a16:creationId xmlns:a16="http://schemas.microsoft.com/office/drawing/2014/main" id="{9A49185C-4B63-8249-BADF-EFB2C7B6B6EE}"/>
              </a:ext>
            </a:extLst>
          </p:cNvPr>
          <p:cNvPicPr>
            <a:picLocks noChangeAspect="1"/>
          </p:cNvPicPr>
          <p:nvPr/>
        </p:nvPicPr>
        <p:blipFill>
          <a:blip r:embed="rId3"/>
          <a:stretch>
            <a:fillRect/>
          </a:stretch>
        </p:blipFill>
        <p:spPr>
          <a:xfrm rot="5400000">
            <a:off x="539750" y="236722"/>
            <a:ext cx="5041265" cy="6120765"/>
          </a:xfrm>
          <a:prstGeom prst="rect">
            <a:avLst/>
          </a:prstGeom>
        </p:spPr>
      </p:pic>
      <p:sp>
        <p:nvSpPr>
          <p:cNvPr id="2" name="Slide Number Placeholder 1">
            <a:extLst>
              <a:ext uri="{FF2B5EF4-FFF2-40B4-BE49-F238E27FC236}">
                <a16:creationId xmlns:a16="http://schemas.microsoft.com/office/drawing/2014/main" id="{78F0E02D-FAA8-AD4A-8138-5B58D16FE609}"/>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34427646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1745</TotalTime>
  <Words>3413</Words>
  <Application>Microsoft Macintosh PowerPoint</Application>
  <PresentationFormat>Widescreen</PresentationFormat>
  <Paragraphs>387</Paragraphs>
  <Slides>39</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Calibri</vt:lpstr>
      <vt:lpstr>Calibri Light</vt:lpstr>
      <vt:lpstr>Cambria Math</vt:lpstr>
      <vt:lpstr>Menlo</vt:lpstr>
      <vt:lpstr>Retrospect</vt:lpstr>
      <vt:lpstr>Custom Design</vt:lpstr>
      <vt:lpstr>Measurement of differential production cross section for high-pT top quarks in the all hadronic channel   Top ttX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Status report on Mass Fit (2017) and btagging efficiency (2017)</dc:title>
  <dc:creator>Microsoft Office User</dc:creator>
  <cp:lastModifiedBy>Microsoft Office User</cp:lastModifiedBy>
  <cp:revision>769</cp:revision>
  <dcterms:created xsi:type="dcterms:W3CDTF">2019-10-31T16:13:18Z</dcterms:created>
  <dcterms:modified xsi:type="dcterms:W3CDTF">2019-11-13T07:47:59Z</dcterms:modified>
</cp:coreProperties>
</file>